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393" r:id="rId5"/>
    <p:sldId id="1129" r:id="rId6"/>
    <p:sldId id="440" r:id="rId7"/>
    <p:sldId id="1127" r:id="rId8"/>
    <p:sldId id="442" r:id="rId9"/>
    <p:sldId id="1128" r:id="rId10"/>
    <p:sldId id="1130" r:id="rId11"/>
    <p:sldId id="1131" r:id="rId12"/>
    <p:sldId id="439" r:id="rId13"/>
    <p:sldId id="441" r:id="rId14"/>
  </p:sldIdLst>
  <p:sldSz cx="9144000" cy="6858000" type="screen4x3"/>
  <p:notesSz cx="6797675" cy="9929813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2478" userDrawn="1">
          <p15:clr>
            <a:srgbClr val="A4A3A4"/>
          </p15:clr>
        </p15:guide>
        <p15:guide id="4" orient="horz" pos="2863" userDrawn="1">
          <p15:clr>
            <a:srgbClr val="A4A3A4"/>
          </p15:clr>
        </p15:guide>
        <p15:guide id="5" orient="horz" pos="3271" userDrawn="1">
          <p15:clr>
            <a:srgbClr val="A4A3A4"/>
          </p15:clr>
        </p15:guide>
        <p15:guide id="6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064689-1CE8-7899-383E-66D5D29E6A69}" name="User100" initials="U100" userId="User100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 13" initials="U13" lastIdx="2" clrIdx="0">
    <p:extLst>
      <p:ext uri="{19B8F6BF-5375-455C-9EA6-DF929625EA0E}">
        <p15:presenceInfo xmlns:p15="http://schemas.microsoft.com/office/powerpoint/2012/main" userId="User 13" providerId="None"/>
      </p:ext>
    </p:extLst>
  </p:cmAuthor>
  <p:cmAuthor id="2" name="User100" initials="U100" lastIdx="61" clrIdx="1">
    <p:extLst>
      <p:ext uri="{19B8F6BF-5375-455C-9EA6-DF929625EA0E}">
        <p15:presenceInfo xmlns:p15="http://schemas.microsoft.com/office/powerpoint/2012/main" userId="User100" providerId="None"/>
      </p:ext>
    </p:extLst>
  </p:cmAuthor>
  <p:cmAuthor id="3" name="User280" initials="U280" lastIdx="16" clrIdx="2">
    <p:extLst>
      <p:ext uri="{19B8F6BF-5375-455C-9EA6-DF929625EA0E}">
        <p15:presenceInfo xmlns:p15="http://schemas.microsoft.com/office/powerpoint/2012/main" userId="User280" providerId="None"/>
      </p:ext>
    </p:extLst>
  </p:cmAuthor>
  <p:cmAuthor id="4" name="User1" initials="U1" lastIdx="1" clrIdx="3">
    <p:extLst>
      <p:ext uri="{19B8F6BF-5375-455C-9EA6-DF929625EA0E}">
        <p15:presenceInfo xmlns:p15="http://schemas.microsoft.com/office/powerpoint/2012/main" userId="User1" providerId="None"/>
      </p:ext>
    </p:extLst>
  </p:cmAuthor>
  <p:cmAuthor id="5" name="Marcello D'Amico " initials="MD" lastIdx="15" clrIdx="4">
    <p:extLst>
      <p:ext uri="{19B8F6BF-5375-455C-9EA6-DF929625EA0E}">
        <p15:presenceInfo xmlns:p15="http://schemas.microsoft.com/office/powerpoint/2012/main" userId="Marcello D'Amico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86A2E"/>
    <a:srgbClr val="065223"/>
    <a:srgbClr val="C3D69B"/>
    <a:srgbClr val="F7C7A3"/>
    <a:srgbClr val="FFFFFF"/>
    <a:srgbClr val="F4F8ED"/>
    <a:srgbClr val="DBDBDB"/>
    <a:srgbClr val="FDF1E8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77"/>
      </p:cViewPr>
      <p:guideLst>
        <p:guide orient="horz" pos="709"/>
        <p:guide pos="2880"/>
        <p:guide orient="horz" pos="2478"/>
        <p:guide orient="horz" pos="2863"/>
        <p:guide orient="horz" pos="3271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5E097B-3E5D-438E-9A17-FFC81900EA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5D7E7B-3E8B-4946-8387-D6C8315680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36FBE-C3D5-4859-B2D6-61486FE84727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2679A-385B-48A9-9682-30DA2C714F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2766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FFC98A-F00F-42CA-9B65-030BE5E007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2766"/>
            <a:ext cx="2946400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578FB-0D3A-478B-9EDF-BA90A4F42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27958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384761D-992B-41AC-9101-F9443DEFE216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6491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6491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85445FE-DFD7-4C7D-823B-F0F67C4E27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9376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45FE-DFD7-4C7D-823B-F0F67C4E27B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623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8924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348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AC14D-B30D-2C3D-2DF4-CA788AD67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4BF82C-3AF3-8F8B-F596-9FB6C1537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6C8541-0FD1-3010-4181-B0A0BAAB0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5E090-32B1-C156-B75E-9F82E13748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8924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2A900-A4EB-A6A4-5A04-0BDD6617F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977B26-2A02-EDEE-819D-EDD4390F5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219BD7-14DA-DA07-B6C1-7B8E5B361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D0AC6-EC4C-EED8-EDED-3E8132F11B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271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64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lat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7">
            <a:extLst>
              <a:ext uri="{FF2B5EF4-FFF2-40B4-BE49-F238E27FC236}">
                <a16:creationId xmlns:a16="http://schemas.microsoft.com/office/drawing/2014/main" id="{F7943992-DE8F-484C-8CFC-50004FC17C4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6" name="Rettangolo 9">
            <a:extLst>
              <a:ext uri="{FF2B5EF4-FFF2-40B4-BE49-F238E27FC236}">
                <a16:creationId xmlns:a16="http://schemas.microsoft.com/office/drawing/2014/main" id="{C6FC4FED-FBE8-4FF5-88A6-C750718D30D7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Sottotitolo 2"/>
          <p:cNvSpPr>
            <a:spLocks noGrp="1"/>
          </p:cNvSpPr>
          <p:nvPr>
            <p:ph type="subTitle" idx="1"/>
          </p:nvPr>
        </p:nvSpPr>
        <p:spPr>
          <a:xfrm>
            <a:off x="603843" y="2479414"/>
            <a:ext cx="7930820" cy="1348555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ts val="6400"/>
              </a:lnSpc>
              <a:buNone/>
              <a:defRPr sz="6000" b="1" baseline="0">
                <a:solidFill>
                  <a:srgbClr val="086A2E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>
          <a:xfrm>
            <a:off x="603843" y="4117713"/>
            <a:ext cx="7930820" cy="134778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ts val="2500"/>
              </a:lnSpc>
              <a:buNone/>
              <a:defRPr sz="2400" i="1"/>
            </a:lvl1pPr>
            <a:lvl2pPr marL="457200" indent="0">
              <a:lnSpc>
                <a:spcPts val="2300"/>
              </a:lnSpc>
              <a:buNone/>
              <a:defRPr sz="2200"/>
            </a:lvl2pPr>
            <a:lvl3pPr marL="914400" indent="0">
              <a:lnSpc>
                <a:spcPts val="2300"/>
              </a:lnSpc>
              <a:buNone/>
              <a:defRPr sz="2200"/>
            </a:lvl3pPr>
            <a:lvl4pPr marL="1371600" indent="0">
              <a:lnSpc>
                <a:spcPts val="2300"/>
              </a:lnSpc>
              <a:buNone/>
              <a:defRPr sz="2200"/>
            </a:lvl4pPr>
            <a:lvl5pPr marL="1828800" indent="0">
              <a:lnSpc>
                <a:spcPts val="2300"/>
              </a:lnSpc>
              <a:buNone/>
              <a:defRPr sz="22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85A641-289B-4563-B516-9E589BFACC0F}"/>
              </a:ext>
            </a:extLst>
          </p:cNvPr>
          <p:cNvGrpSpPr/>
          <p:nvPr userDrawn="1"/>
        </p:nvGrpSpPr>
        <p:grpSpPr>
          <a:xfrm>
            <a:off x="1595625" y="653211"/>
            <a:ext cx="5952750" cy="596900"/>
            <a:chOff x="2056765" y="653211"/>
            <a:chExt cx="5952750" cy="5969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494150F-5B0C-48B6-9C02-26B566EF25B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692"/>
            <a:stretch/>
          </p:blipFill>
          <p:spPr bwMode="auto">
            <a:xfrm>
              <a:off x="4971414" y="667181"/>
              <a:ext cx="3038101" cy="5689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1" name="Text Box 2">
              <a:extLst>
                <a:ext uri="{FF2B5EF4-FFF2-40B4-BE49-F238E27FC236}">
                  <a16:creationId xmlns:a16="http://schemas.microsoft.com/office/drawing/2014/main" id="{CAD5247E-7EBF-4E17-84EE-E2C18053C3B1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018790" y="667181"/>
              <a:ext cx="1752600" cy="56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Cofinanziato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dall’Unione Europea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</p:txBody>
        </p:sp>
        <p:pic>
          <p:nvPicPr>
            <p:cNvPr id="12" name="Picture 11" descr="Background pattern&#10;&#10;Description automatically generated">
              <a:extLst>
                <a:ext uri="{FF2B5EF4-FFF2-40B4-BE49-F238E27FC236}">
                  <a16:creationId xmlns:a16="http://schemas.microsoft.com/office/drawing/2014/main" id="{0F35C3E5-298A-4CD7-AA70-23A465EF15D3}"/>
                </a:ext>
              </a:extLst>
            </p:cNvPr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6765" y="653211"/>
              <a:ext cx="895350" cy="596900"/>
            </a:xfrm>
            <a:prstGeom prst="rect">
              <a:avLst/>
            </a:prstGeom>
          </p:spPr>
        </p:pic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656CA6-0F88-49B5-9603-BFACB322F8C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DF734B1-4731-4A2E-91FE-625DCEB5DBF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D5FCA1-2B90-469C-8065-A536DE47E2F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536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0">
            <a:extLst>
              <a:ext uri="{FF2B5EF4-FFF2-40B4-BE49-F238E27FC236}">
                <a16:creationId xmlns:a16="http://schemas.microsoft.com/office/drawing/2014/main" id="{38A7CE6F-8379-47D9-A9CC-90A0161E6642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3" name="Immagine 6" descr="Fse_Completo.jpg">
            <a:extLst>
              <a:ext uri="{FF2B5EF4-FFF2-40B4-BE49-F238E27FC236}">
                <a16:creationId xmlns:a16="http://schemas.microsoft.com/office/drawing/2014/main" id="{0600ADD0-6D95-417D-AA9C-47FB763D23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" y="2941638"/>
            <a:ext cx="79295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4" descr="Web.png">
            <a:extLst>
              <a:ext uri="{FF2B5EF4-FFF2-40B4-BE49-F238E27FC236}">
                <a16:creationId xmlns:a16="http://schemas.microsoft.com/office/drawing/2014/main" id="{D0CCDA6C-2991-4063-8B3A-181F3EC5D9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6656388"/>
            <a:ext cx="2873375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D52E4-F8D1-4D4F-B55F-C5859052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4D2D1-C403-4FC4-A5DF-8459CAA84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15E998-3A18-465E-9B0D-E722A872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1840" y="654843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42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lat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7">
            <a:extLst>
              <a:ext uri="{FF2B5EF4-FFF2-40B4-BE49-F238E27FC236}">
                <a16:creationId xmlns:a16="http://schemas.microsoft.com/office/drawing/2014/main" id="{F7943992-DE8F-484C-8CFC-50004FC17C4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6" name="Rettangolo 9">
            <a:extLst>
              <a:ext uri="{FF2B5EF4-FFF2-40B4-BE49-F238E27FC236}">
                <a16:creationId xmlns:a16="http://schemas.microsoft.com/office/drawing/2014/main" id="{C6FC4FED-FBE8-4FF5-88A6-C750718D30D7}"/>
              </a:ext>
            </a:extLst>
          </p:cNvPr>
          <p:cNvSpPr/>
          <p:nvPr userDrawn="1"/>
        </p:nvSpPr>
        <p:spPr>
          <a:xfrm>
            <a:off x="122665" y="130727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Sottotitolo 2"/>
          <p:cNvSpPr>
            <a:spLocks noGrp="1"/>
          </p:cNvSpPr>
          <p:nvPr>
            <p:ph type="subTitle" idx="1"/>
          </p:nvPr>
        </p:nvSpPr>
        <p:spPr>
          <a:xfrm>
            <a:off x="603843" y="2479414"/>
            <a:ext cx="7930820" cy="1348555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ts val="6400"/>
              </a:lnSpc>
              <a:buNone/>
              <a:defRPr sz="6000" b="1" baseline="0">
                <a:solidFill>
                  <a:srgbClr val="086A2E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>
          <a:xfrm>
            <a:off x="603843" y="4117713"/>
            <a:ext cx="7930820" cy="134778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ts val="2500"/>
              </a:lnSpc>
              <a:buNone/>
              <a:defRPr sz="2400" i="1"/>
            </a:lvl1pPr>
            <a:lvl2pPr marL="457200" indent="0">
              <a:lnSpc>
                <a:spcPts val="2300"/>
              </a:lnSpc>
              <a:buNone/>
              <a:defRPr sz="2200"/>
            </a:lvl2pPr>
            <a:lvl3pPr marL="914400" indent="0">
              <a:lnSpc>
                <a:spcPts val="2300"/>
              </a:lnSpc>
              <a:buNone/>
              <a:defRPr sz="2200"/>
            </a:lvl3pPr>
            <a:lvl4pPr marL="1371600" indent="0">
              <a:lnSpc>
                <a:spcPts val="2300"/>
              </a:lnSpc>
              <a:buNone/>
              <a:defRPr sz="2200"/>
            </a:lvl4pPr>
            <a:lvl5pPr marL="1828800" indent="0">
              <a:lnSpc>
                <a:spcPts val="2300"/>
              </a:lnSpc>
              <a:buNone/>
              <a:defRPr sz="22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E447BB-A153-44D6-9E0F-596B00D8EC4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941B666-0CC9-4DDB-B673-A0994C68C9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9C3773-0653-41C0-A614-197DA91AC2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6853238" y="6547816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789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B9E05F10-1011-4613-8333-0B28D9DF0FD7}"/>
              </a:ext>
            </a:extLst>
          </p:cNvPr>
          <p:cNvGrpSpPr/>
          <p:nvPr userDrawn="1"/>
        </p:nvGrpSpPr>
        <p:grpSpPr>
          <a:xfrm>
            <a:off x="5330682" y="6110038"/>
            <a:ext cx="3406918" cy="360000"/>
            <a:chOff x="2348250" y="2814025"/>
            <a:chExt cx="3406918" cy="360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CEAB882-3C7B-4B16-A794-1BA2422ABF8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692"/>
            <a:stretch/>
          </p:blipFill>
          <p:spPr bwMode="auto">
            <a:xfrm>
              <a:off x="3922841" y="2822451"/>
              <a:ext cx="1832327" cy="343149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5" name="Text Box 2">
              <a:extLst>
                <a:ext uri="{FF2B5EF4-FFF2-40B4-BE49-F238E27FC236}">
                  <a16:creationId xmlns:a16="http://schemas.microsoft.com/office/drawing/2014/main" id="{2B8A67C3-DE8A-4156-ACAD-B85887E0D7B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2888707" y="2822451"/>
              <a:ext cx="1057021" cy="343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8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Cofinanziato</a:t>
              </a:r>
              <a:endParaRPr lang="it-IT" sz="6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8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dall’Unione Europea</a:t>
              </a:r>
              <a:endParaRPr lang="it-IT" sz="6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</p:txBody>
        </p:sp>
        <p:pic>
          <p:nvPicPr>
            <p:cNvPr id="16" name="Picture 15" descr="Background pattern&#10;&#10;Description automatically generated">
              <a:extLst>
                <a:ext uri="{FF2B5EF4-FFF2-40B4-BE49-F238E27FC236}">
                  <a16:creationId xmlns:a16="http://schemas.microsoft.com/office/drawing/2014/main" id="{B8CA179D-8905-43CF-8108-A9667B9353B7}"/>
                </a:ext>
              </a:extLst>
            </p:cNvPr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8250" y="2814025"/>
              <a:ext cx="540000" cy="360000"/>
            </a:xfrm>
            <a:prstGeom prst="rect">
              <a:avLst/>
            </a:prstGeom>
          </p:spPr>
        </p:pic>
      </p:grpSp>
      <p:cxnSp>
        <p:nvCxnSpPr>
          <p:cNvPr id="3" name="Connettore 1 14">
            <a:extLst>
              <a:ext uri="{FF2B5EF4-FFF2-40B4-BE49-F238E27FC236}">
                <a16:creationId xmlns:a16="http://schemas.microsoft.com/office/drawing/2014/main" id="{2B6AFE94-07CE-41A8-9974-D480CB877646}"/>
              </a:ext>
            </a:extLst>
          </p:cNvPr>
          <p:cNvCxnSpPr/>
          <p:nvPr userDrawn="1"/>
        </p:nvCxnSpPr>
        <p:spPr>
          <a:xfrm>
            <a:off x="603250" y="785813"/>
            <a:ext cx="8280400" cy="0"/>
          </a:xfrm>
          <a:prstGeom prst="line">
            <a:avLst/>
          </a:prstGeom>
          <a:ln w="38100" cmpd="sng">
            <a:solidFill>
              <a:schemeClr val="bg1">
                <a:lumMod val="8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3739E8-9B7B-40C5-B779-C248FE132AEE}"/>
              </a:ext>
            </a:extLst>
          </p:cNvPr>
          <p:cNvSpPr/>
          <p:nvPr userDrawn="1"/>
        </p:nvSpPr>
        <p:spPr>
          <a:xfrm>
            <a:off x="381000" y="944563"/>
            <a:ext cx="8382000" cy="4968875"/>
          </a:xfrm>
          <a:prstGeom prst="rect">
            <a:avLst/>
          </a:prstGeom>
          <a:solidFill>
            <a:srgbClr val="EBF1DE">
              <a:alpha val="5019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762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700">
              <a:solidFill>
                <a:schemeClr val="dk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b="1">
              <a:solidFill>
                <a:prstClr val="black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1800">
                <a:solidFill>
                  <a:srgbClr val="3B3D44"/>
                </a:solidFill>
                <a:latin typeface="Helvetica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390E0-1ECF-4DF7-93B4-2E4A99CE7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F78075-EED6-42A9-84A4-ADBB9F17F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A20F22A-9E23-43B5-A8A1-862B9389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6250" y="652118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886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14">
            <a:extLst>
              <a:ext uri="{FF2B5EF4-FFF2-40B4-BE49-F238E27FC236}">
                <a16:creationId xmlns:a16="http://schemas.microsoft.com/office/drawing/2014/main" id="{2B6AFE94-07CE-41A8-9974-D480CB877646}"/>
              </a:ext>
            </a:extLst>
          </p:cNvPr>
          <p:cNvCxnSpPr/>
          <p:nvPr userDrawn="1"/>
        </p:nvCxnSpPr>
        <p:spPr>
          <a:xfrm>
            <a:off x="603250" y="785813"/>
            <a:ext cx="8280400" cy="0"/>
          </a:xfrm>
          <a:prstGeom prst="line">
            <a:avLst/>
          </a:prstGeom>
          <a:ln w="38100" cmpd="sng">
            <a:solidFill>
              <a:schemeClr val="bg1">
                <a:lumMod val="8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3739E8-9B7B-40C5-B779-C248FE132AEE}"/>
              </a:ext>
            </a:extLst>
          </p:cNvPr>
          <p:cNvSpPr/>
          <p:nvPr userDrawn="1"/>
        </p:nvSpPr>
        <p:spPr>
          <a:xfrm>
            <a:off x="381000" y="944563"/>
            <a:ext cx="8382000" cy="4968875"/>
          </a:xfrm>
          <a:prstGeom prst="rect">
            <a:avLst/>
          </a:prstGeom>
          <a:solidFill>
            <a:srgbClr val="EBF1DE">
              <a:alpha val="5019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762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700">
              <a:solidFill>
                <a:schemeClr val="dk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b="1">
              <a:solidFill>
                <a:prstClr val="black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1800">
                <a:solidFill>
                  <a:srgbClr val="3B3D44"/>
                </a:solidFill>
                <a:latin typeface="Helvetica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7D868-D3DA-4548-8E2D-A9B6D4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FCECF3-FACF-4E8B-AC31-81BB57A5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EFD1D2-0B3E-4C4A-8677-473D3CAA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807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57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2000">
                <a:solidFill>
                  <a:srgbClr val="086A2E"/>
                </a:solidFill>
                <a:latin typeface="+mn-lt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7D868-D3DA-4548-8E2D-A9B6D4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FCECF3-FACF-4E8B-AC31-81BB57A5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EFD1D2-0B3E-4C4A-8677-473D3CAA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585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7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7D868-D3DA-4548-8E2D-A9B6D4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FCECF3-FACF-4E8B-AC31-81BB57A5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EFD1D2-0B3E-4C4A-8677-473D3CAA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4388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7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14">
            <a:extLst>
              <a:ext uri="{FF2B5EF4-FFF2-40B4-BE49-F238E27FC236}">
                <a16:creationId xmlns:a16="http://schemas.microsoft.com/office/drawing/2014/main" id="{2B6AFE94-07CE-41A8-9974-D480CB877646}"/>
              </a:ext>
            </a:extLst>
          </p:cNvPr>
          <p:cNvCxnSpPr/>
          <p:nvPr userDrawn="1"/>
        </p:nvCxnSpPr>
        <p:spPr>
          <a:xfrm>
            <a:off x="603250" y="785813"/>
            <a:ext cx="8280400" cy="0"/>
          </a:xfrm>
          <a:prstGeom prst="line">
            <a:avLst/>
          </a:prstGeom>
          <a:ln w="38100" cmpd="sng">
            <a:solidFill>
              <a:schemeClr val="bg1">
                <a:lumMod val="8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pic>
        <p:nvPicPr>
          <p:cNvPr id="7" name="Immagine 16" descr="Fse_CompletoPiccolo.jpg">
            <a:extLst>
              <a:ext uri="{FF2B5EF4-FFF2-40B4-BE49-F238E27FC236}">
                <a16:creationId xmlns:a16="http://schemas.microsoft.com/office/drawing/2014/main" id="{58041D42-4486-4297-BE68-D9C8FF9386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6092825"/>
            <a:ext cx="30734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73739E8-9B7B-40C5-B779-C248FE132AEE}"/>
              </a:ext>
            </a:extLst>
          </p:cNvPr>
          <p:cNvSpPr/>
          <p:nvPr userDrawn="1"/>
        </p:nvSpPr>
        <p:spPr>
          <a:xfrm>
            <a:off x="381000" y="944563"/>
            <a:ext cx="8382000" cy="4968875"/>
          </a:xfrm>
          <a:prstGeom prst="rect">
            <a:avLst/>
          </a:prstGeom>
          <a:solidFill>
            <a:srgbClr val="EBF1DE">
              <a:alpha val="5019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762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700">
              <a:solidFill>
                <a:schemeClr val="dk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b="1">
              <a:solidFill>
                <a:prstClr val="black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1800">
                <a:solidFill>
                  <a:srgbClr val="3B3D44"/>
                </a:solidFill>
                <a:latin typeface="Helvetica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6DA197E9-D4F8-4A01-AE5A-3EC70800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831C9D9-ABA4-4DDF-B0C5-42DA8CF8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E5E1336-9CD4-4CEF-BF54-156E577E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6725" y="6505633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47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0">
            <a:extLst>
              <a:ext uri="{FF2B5EF4-FFF2-40B4-BE49-F238E27FC236}">
                <a16:creationId xmlns:a16="http://schemas.microsoft.com/office/drawing/2014/main" id="{38A7CE6F-8379-47D9-A9CC-90A0161E6642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22E0B6-26D2-467D-95D5-0834F9941956}"/>
              </a:ext>
            </a:extLst>
          </p:cNvPr>
          <p:cNvGrpSpPr/>
          <p:nvPr userDrawn="1"/>
        </p:nvGrpSpPr>
        <p:grpSpPr>
          <a:xfrm>
            <a:off x="1595625" y="3130550"/>
            <a:ext cx="5952750" cy="596900"/>
            <a:chOff x="2056765" y="653211"/>
            <a:chExt cx="5952750" cy="5969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D6F55B7-88C4-44D1-A7D5-55E88DCE178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692"/>
            <a:stretch/>
          </p:blipFill>
          <p:spPr bwMode="auto">
            <a:xfrm>
              <a:off x="4971414" y="667181"/>
              <a:ext cx="3038101" cy="5689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EF5B8C3A-A5E4-4628-B791-61171515659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018790" y="667181"/>
              <a:ext cx="1752600" cy="56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Cofinanziato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dall’Unione Europea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</p:txBody>
        </p:sp>
        <p:pic>
          <p:nvPicPr>
            <p:cNvPr id="8" name="Picture 7" descr="Background pattern&#10;&#10;Description automatically generated">
              <a:extLst>
                <a:ext uri="{FF2B5EF4-FFF2-40B4-BE49-F238E27FC236}">
                  <a16:creationId xmlns:a16="http://schemas.microsoft.com/office/drawing/2014/main" id="{895D0CCC-08CE-4072-BD47-E23DBEDF43AB}"/>
                </a:ext>
              </a:extLst>
            </p:cNvPr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6765" y="653211"/>
              <a:ext cx="895350" cy="596900"/>
            </a:xfrm>
            <a:prstGeom prst="rect">
              <a:avLst/>
            </a:prstGeom>
          </p:spPr>
        </p:pic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730DC-A987-4A0A-96FF-C8483D9F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F0F32-F9C7-403C-BF2E-0820140A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61551-B4C6-4E9F-BD44-4BA84F13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5515" y="654843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153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0">
            <a:extLst>
              <a:ext uri="{FF2B5EF4-FFF2-40B4-BE49-F238E27FC236}">
                <a16:creationId xmlns:a16="http://schemas.microsoft.com/office/drawing/2014/main" id="{38A7CE6F-8379-47D9-A9CC-90A0161E6642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730DC-A987-4A0A-96FF-C8483D9F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F0F32-F9C7-403C-BF2E-0820140A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61551-B4C6-4E9F-BD44-4BA84F13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5515" y="654843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2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76C1E7-83BC-476D-9299-A6F7AD289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916C1-1A19-48E9-897D-8EBC7D334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6BFA0-357D-4C85-8CFC-CD3DC37FE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73886-F555-40E9-9653-4BCF37E44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40C4B-7F35-4178-9291-DAF3BCB512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922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7" r:id="rId2"/>
    <p:sldLayoutId id="2147483673" r:id="rId3"/>
    <p:sldLayoutId id="2147483678" r:id="rId4"/>
    <p:sldLayoutId id="2147483681" r:id="rId5"/>
    <p:sldLayoutId id="2147483680" r:id="rId6"/>
    <p:sldLayoutId id="2147483676" r:id="rId7"/>
    <p:sldLayoutId id="2147483674" r:id="rId8"/>
    <p:sldLayoutId id="2147483679" r:id="rId9"/>
    <p:sldLayoutId id="2147483675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2C18A-8B7A-4B8D-8553-8B15F7C49E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514" y="5276741"/>
            <a:ext cx="7930820" cy="354079"/>
          </a:xfrm>
        </p:spPr>
        <p:txBody>
          <a:bodyPr/>
          <a:lstStyle/>
          <a:p>
            <a:r>
              <a:rPr lang="it-IT" dirty="0"/>
              <a:t>Webinar 07.07.2025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844D73BD-C344-4E14-8B31-101C49543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29" y="6029845"/>
            <a:ext cx="8639631" cy="568265"/>
          </a:xfrm>
          <a:prstGeom prst="rect">
            <a:avLst/>
          </a:prstGeom>
          <a:solidFill>
            <a:srgbClr val="2E663E">
              <a:alpha val="44000"/>
            </a:srgb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2000" b="1">
                <a:solidFill>
                  <a:schemeClr val="bg1"/>
                </a:solidFill>
                <a:latin typeface="Titillium Web" pitchFamily="2" charset="77"/>
              </a:rPr>
              <a:t>Direzione Generale Famiglia, Solidarietà sociale, Disabilità e Pari opportunità</a:t>
            </a:r>
            <a:endParaRPr lang="it-IT" sz="2400" b="1" i="0" u="none" strike="noStrike">
              <a:solidFill>
                <a:schemeClr val="bg1"/>
              </a:solidFill>
              <a:effectLst/>
              <a:latin typeface="Titillium Web" pitchFamily="2" charset="77"/>
            </a:endParaRPr>
          </a:p>
        </p:txBody>
      </p:sp>
      <p:sp>
        <p:nvSpPr>
          <p:cNvPr id="8" name="CasellaDiTesto 5">
            <a:extLst>
              <a:ext uri="{FF2B5EF4-FFF2-40B4-BE49-F238E27FC236}">
                <a16:creationId xmlns:a16="http://schemas.microsoft.com/office/drawing/2014/main" id="{DC098780-A8D3-439D-BFA0-38F8B9091E50}"/>
              </a:ext>
            </a:extLst>
          </p:cNvPr>
          <p:cNvSpPr txBox="1"/>
          <p:nvPr/>
        </p:nvSpPr>
        <p:spPr bwMode="auto">
          <a:xfrm>
            <a:off x="257595" y="279991"/>
            <a:ext cx="8604000" cy="786809"/>
          </a:xfrm>
          <a:prstGeom prst="rect">
            <a:avLst/>
          </a:prstGeom>
          <a:solidFill>
            <a:srgbClr val="046228">
              <a:alpha val="42126"/>
            </a:srgbClr>
          </a:solidFill>
        </p:spPr>
        <p:txBody>
          <a:bodyPr wrap="square" rtlCol="0" anchor="ctr" anchorCtr="0">
            <a:noAutofit/>
          </a:bodyPr>
          <a:lstStyle/>
          <a:p>
            <a:pPr algn="ctr">
              <a:defRPr/>
            </a:pPr>
            <a:endParaRPr lang="it-IT" sz="2000" b="1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166DBC-62CE-4F13-A2AA-C94C0FC63543}"/>
              </a:ext>
            </a:extLst>
          </p:cNvPr>
          <p:cNvSpPr txBox="1"/>
          <p:nvPr/>
        </p:nvSpPr>
        <p:spPr>
          <a:xfrm>
            <a:off x="569934" y="2188581"/>
            <a:ext cx="8004132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200" b="1" dirty="0">
                <a:solidFill>
                  <a:srgbClr val="005C00"/>
                </a:solidFill>
              </a:rPr>
              <a:t>NIDI GRATIS PLUS 2025/2026</a:t>
            </a:r>
          </a:p>
          <a:p>
            <a:pPr algn="ctr"/>
            <a:endParaRPr lang="it-IT" sz="800" b="1" dirty="0">
              <a:solidFill>
                <a:srgbClr val="005C00"/>
              </a:solidFill>
            </a:endParaRPr>
          </a:p>
          <a:p>
            <a:pPr algn="ctr"/>
            <a:endParaRPr lang="it-IT" sz="3600" b="1" dirty="0">
              <a:solidFill>
                <a:srgbClr val="005C00"/>
              </a:solidFill>
            </a:endParaRPr>
          </a:p>
          <a:p>
            <a:pPr algn="ctr"/>
            <a:r>
              <a:rPr lang="it-IT" sz="3200" b="1" dirty="0">
                <a:solidFill>
                  <a:srgbClr val="005C00"/>
                </a:solidFill>
              </a:rPr>
              <a:t>Adesione alla Misura da parte dei Comuni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7D5727F-F0FD-45AA-9029-AE8D6C533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1550" y="309552"/>
            <a:ext cx="720090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757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BFD069-B357-1E0E-A02C-D8B9ECC25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itolo 1">
            <a:extLst>
              <a:ext uri="{FF2B5EF4-FFF2-40B4-BE49-F238E27FC236}">
                <a16:creationId xmlns:a16="http://schemas.microsoft.com/office/drawing/2014/main" id="{20CA8F35-E1F6-00B7-3E22-DE00C2A74256}"/>
              </a:ext>
            </a:extLst>
          </p:cNvPr>
          <p:cNvSpPr txBox="1">
            <a:spLocks/>
          </p:cNvSpPr>
          <p:nvPr/>
        </p:nvSpPr>
        <p:spPr bwMode="auto">
          <a:xfrm>
            <a:off x="375449" y="404664"/>
            <a:ext cx="8393103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Esiti dell’edizione Nidi Gratis Plus 2024/2025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86A2E"/>
              </a:solidFill>
              <a:effectLst/>
              <a:uLnTx/>
              <a:uFillTx/>
              <a:latin typeface="Calibri" panose="020F0502020204030204"/>
              <a:ea typeface="+mj-ea"/>
              <a:cs typeface="Helvetica"/>
            </a:endParaRPr>
          </a:p>
        </p:txBody>
      </p:sp>
      <p:sp>
        <p:nvSpPr>
          <p:cNvPr id="34" name="Content Placeholder 1">
            <a:extLst>
              <a:ext uri="{FF2B5EF4-FFF2-40B4-BE49-F238E27FC236}">
                <a16:creationId xmlns:a16="http://schemas.microsoft.com/office/drawing/2014/main" id="{0AE081E4-22AA-3B1A-C555-8E867225C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309" y="865899"/>
            <a:ext cx="8229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 dati finali della misura Nidi Gratis Plus 2024/2025 riportano i seguenti esiti:</a:t>
            </a:r>
            <a:endParaRPr kumimoji="0" lang="it-IT" alt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DADA97C-2B21-81EE-C2A9-C5BE80E3CA62}"/>
              </a:ext>
            </a:extLst>
          </p:cNvPr>
          <p:cNvGrpSpPr/>
          <p:nvPr/>
        </p:nvGrpSpPr>
        <p:grpSpPr>
          <a:xfrm>
            <a:off x="462467" y="1252251"/>
            <a:ext cx="8250891" cy="1439322"/>
            <a:chOff x="462467" y="1217961"/>
            <a:chExt cx="8250891" cy="1439322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9A8991D-10CA-3EFD-BDE9-5E4DBD87C2CA}"/>
                </a:ext>
              </a:extLst>
            </p:cNvPr>
            <p:cNvSpPr/>
            <p:nvPr/>
          </p:nvSpPr>
          <p:spPr>
            <a:xfrm>
              <a:off x="463102" y="1382989"/>
              <a:ext cx="8196940" cy="1271342"/>
            </a:xfrm>
            <a:prstGeom prst="rect">
              <a:avLst/>
            </a:prstGeom>
            <a:noFill/>
            <a:ln w="19050">
              <a:solidFill>
                <a:schemeClr val="accent3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rtlCol="0" anchor="ctr">
              <a:noAutofit/>
            </a:bodyPr>
            <a:lstStyle/>
            <a:p>
              <a:pPr marL="0" marR="0" lvl="0" indent="0" algn="just" defTabSz="457200" rtl="0" eaLnBrk="1" fontAlgn="auto" latinLnBrk="0" hangingPunct="1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B2470E6-399B-5C84-5611-D55F99E6BE41}"/>
                </a:ext>
              </a:extLst>
            </p:cNvPr>
            <p:cNvGrpSpPr/>
            <p:nvPr/>
          </p:nvGrpSpPr>
          <p:grpSpPr>
            <a:xfrm>
              <a:off x="462467" y="1217961"/>
              <a:ext cx="8250891" cy="1439322"/>
              <a:chOff x="462467" y="1206086"/>
              <a:chExt cx="8250891" cy="1439322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AE389DF9-776A-EDFF-DDA7-9A19AA976A37}"/>
                  </a:ext>
                </a:extLst>
              </p:cNvPr>
              <p:cNvGrpSpPr/>
              <p:nvPr/>
            </p:nvGrpSpPr>
            <p:grpSpPr>
              <a:xfrm>
                <a:off x="577592" y="1568190"/>
                <a:ext cx="2964705" cy="563750"/>
                <a:chOff x="577592" y="1758192"/>
                <a:chExt cx="2964705" cy="563750"/>
              </a:xfrm>
            </p:grpSpPr>
            <p:pic>
              <p:nvPicPr>
                <p:cNvPr id="43" name="Picture 42" descr="A building with a flag on top&#10;&#10;Description automatically generated with medium confidence">
                  <a:extLst>
                    <a:ext uri="{FF2B5EF4-FFF2-40B4-BE49-F238E27FC236}">
                      <a16:creationId xmlns:a16="http://schemas.microsoft.com/office/drawing/2014/main" id="{CF504E2C-54AC-1BB8-24FC-DBCF2B4FE17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77592" y="1781942"/>
                  <a:ext cx="540000" cy="540000"/>
                </a:xfrm>
                <a:prstGeom prst="rect">
                  <a:avLst/>
                </a:prstGeom>
              </p:spPr>
            </p:pic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E24C325C-2EDC-D5A1-5269-F21BD96B0BC0}"/>
                    </a:ext>
                  </a:extLst>
                </p:cNvPr>
                <p:cNvSpPr txBox="1"/>
                <p:nvPr/>
              </p:nvSpPr>
              <p:spPr>
                <a:xfrm>
                  <a:off x="1239795" y="1758192"/>
                  <a:ext cx="230250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652 Comuni ammessi </a:t>
                  </a:r>
                </a:p>
              </p:txBody>
            </p: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4283F204-DD4A-3F63-5DF7-4D3AAAD9048B}"/>
                  </a:ext>
                </a:extLst>
              </p:cNvPr>
              <p:cNvGrpSpPr/>
              <p:nvPr/>
            </p:nvGrpSpPr>
            <p:grpSpPr>
              <a:xfrm>
                <a:off x="4624968" y="1568190"/>
                <a:ext cx="4088390" cy="1077218"/>
                <a:chOff x="768518" y="1742260"/>
                <a:chExt cx="3869270" cy="1077218"/>
              </a:xfrm>
            </p:grpSpPr>
            <p:pic>
              <p:nvPicPr>
                <p:cNvPr id="41" name="Picture 40">
                  <a:extLst>
                    <a:ext uri="{FF2B5EF4-FFF2-40B4-BE49-F238E27FC236}">
                      <a16:creationId xmlns:a16="http://schemas.microsoft.com/office/drawing/2014/main" id="{7A81DE8D-1746-E207-B9B0-A49CBE7D438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/>
              </p:blipFill>
              <p:spPr>
                <a:xfrm>
                  <a:off x="768518" y="1789758"/>
                  <a:ext cx="476988" cy="504000"/>
                </a:xfrm>
                <a:prstGeom prst="rect">
                  <a:avLst/>
                </a:prstGeom>
              </p:spPr>
            </p:pic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544E72EE-36EA-AA55-B555-E9652FF6FC6D}"/>
                    </a:ext>
                  </a:extLst>
                </p:cNvPr>
                <p:cNvSpPr txBox="1"/>
                <p:nvPr/>
              </p:nvSpPr>
              <p:spPr>
                <a:xfrm>
                  <a:off x="1397123" y="1742260"/>
                  <a:ext cx="3240665" cy="10772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1.183 strutture complessive</a:t>
                  </a: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, di cui:</a:t>
                  </a:r>
                </a:p>
                <a:p>
                  <a:pPr marL="285750" marR="0" lvl="0" indent="-28575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Courier New" panose="02070309020205020404" pitchFamily="49" charset="0"/>
                    <a:buChar char="o"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462 strutture comunali</a:t>
                  </a:r>
                </a:p>
                <a:p>
                  <a:pPr marL="285750" marR="0" lvl="0" indent="-28575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Courier New" panose="02070309020205020404" pitchFamily="49" charset="0"/>
                    <a:buChar char="o"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721 strutture private autorizzate, convenzionate con i Comuni </a:t>
                  </a:r>
                </a:p>
              </p:txBody>
            </p:sp>
          </p:grp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E713156-E562-6C5C-4EB3-37C6974E3EC1}"/>
                  </a:ext>
                </a:extLst>
              </p:cNvPr>
              <p:cNvSpPr txBox="1"/>
              <p:nvPr/>
            </p:nvSpPr>
            <p:spPr>
              <a:xfrm>
                <a:off x="462467" y="1206086"/>
                <a:ext cx="8197575" cy="345600"/>
              </a:xfrm>
              <a:prstGeom prst="roundRect">
                <a:avLst/>
              </a:prstGeom>
              <a:solidFill>
                <a:srgbClr val="C3D69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0000" tIns="36000" bIns="108000" rtlCol="0" anchor="t" anchorCtr="0"/>
              <a:lstStyle>
                <a:defPPr>
                  <a:defRPr lang="en-US"/>
                </a:defPPr>
                <a:lvl1pPr>
                  <a:defRPr sz="17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ADESIONE DA PARTE DEI COMUNI</a:t>
                </a: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7D80C70-7407-18DE-4130-93AE3BF8775A}"/>
              </a:ext>
            </a:extLst>
          </p:cNvPr>
          <p:cNvGrpSpPr/>
          <p:nvPr/>
        </p:nvGrpSpPr>
        <p:grpSpPr>
          <a:xfrm>
            <a:off x="482600" y="4597414"/>
            <a:ext cx="8196940" cy="1642977"/>
            <a:chOff x="482600" y="3953524"/>
            <a:chExt cx="8196940" cy="1642977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907E8D5-2126-1F2C-61AD-A4A52B524428}"/>
                </a:ext>
              </a:extLst>
            </p:cNvPr>
            <p:cNvSpPr/>
            <p:nvPr/>
          </p:nvSpPr>
          <p:spPr>
            <a:xfrm>
              <a:off x="482600" y="4149950"/>
              <a:ext cx="8196940" cy="1270800"/>
            </a:xfrm>
            <a:prstGeom prst="rect">
              <a:avLst/>
            </a:prstGeom>
            <a:noFill/>
            <a:ln w="19050">
              <a:solidFill>
                <a:schemeClr val="accent3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rtlCol="0" anchor="ctr">
              <a:noAutofit/>
            </a:bodyPr>
            <a:lstStyle/>
            <a:p>
              <a:pPr marL="0" marR="0" lvl="0" indent="0" algn="just" defTabSz="457200" rtl="0" eaLnBrk="1" fontAlgn="auto" latinLnBrk="0" hangingPunct="1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9FEAAF1-1A11-4B36-E14E-B3E1B5711083}"/>
                </a:ext>
              </a:extLst>
            </p:cNvPr>
            <p:cNvGrpSpPr/>
            <p:nvPr/>
          </p:nvGrpSpPr>
          <p:grpSpPr>
            <a:xfrm>
              <a:off x="492947" y="3953524"/>
              <a:ext cx="8186512" cy="1642977"/>
              <a:chOff x="492947" y="3989149"/>
              <a:chExt cx="8186512" cy="1642977"/>
            </a:xfrm>
          </p:grpSpPr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127ADEF-8098-B441-C8C0-E06DBD49C690}"/>
                  </a:ext>
                </a:extLst>
              </p:cNvPr>
              <p:cNvSpPr txBox="1"/>
              <p:nvPr/>
            </p:nvSpPr>
            <p:spPr>
              <a:xfrm>
                <a:off x="492947" y="3989149"/>
                <a:ext cx="8186512" cy="338554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0000" tIns="36000" bIns="108000" rtlCol="0" anchor="t" anchorCtr="0"/>
              <a:lstStyle>
                <a:defPPr>
                  <a:defRPr lang="en-US"/>
                </a:defPPr>
                <a:lvl1pPr>
                  <a:defRPr sz="17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DOTAZIONE FINANZIARIA: 20M€ - FINESTRE DI RENDICONTAZIONE: </a:t>
                </a: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78A7975D-303D-3556-6522-BF1889317F12}"/>
                  </a:ext>
                </a:extLst>
              </p:cNvPr>
              <p:cNvGrpSpPr/>
              <p:nvPr/>
            </p:nvGrpSpPr>
            <p:grpSpPr>
              <a:xfrm>
                <a:off x="559220" y="4502514"/>
                <a:ext cx="7913570" cy="1129612"/>
                <a:chOff x="530188" y="1860357"/>
                <a:chExt cx="7913570" cy="1129612"/>
              </a:xfrm>
            </p:grpSpPr>
            <p:pic>
              <p:nvPicPr>
                <p:cNvPr id="53" name="Picture 52">
                  <a:extLst>
                    <a:ext uri="{FF2B5EF4-FFF2-40B4-BE49-F238E27FC236}">
                      <a16:creationId xmlns:a16="http://schemas.microsoft.com/office/drawing/2014/main" id="{D15C487C-8985-3970-7956-BA6D015D75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rcRect/>
                <a:stretch/>
              </p:blipFill>
              <p:spPr>
                <a:xfrm>
                  <a:off x="530188" y="1860357"/>
                  <a:ext cx="540000" cy="540000"/>
                </a:xfrm>
                <a:prstGeom prst="rect">
                  <a:avLst/>
                </a:prstGeom>
              </p:spPr>
            </p:pic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966D7E25-7A13-5EF8-A69C-43AF6A133EF5}"/>
                    </a:ext>
                  </a:extLst>
                </p:cNvPr>
                <p:cNvSpPr txBox="1"/>
                <p:nvPr/>
              </p:nvSpPr>
              <p:spPr>
                <a:xfrm flipH="1">
                  <a:off x="1146808" y="1881973"/>
                  <a:ext cx="729695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Prima finestra dal 12 al 27 febbraio 2025 </a:t>
                  </a: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Importo erogato I finestra: 4,2M €</a:t>
                  </a:r>
                </a:p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Seconda finestra dal 7 al 23 aprile 2025 </a:t>
                  </a: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Importo </a:t>
                  </a:r>
                  <a:r>
                    <a:rPr lang="it-IT" sz="1600" b="1" dirty="0">
                      <a:solidFill>
                        <a:prstClr val="black"/>
                      </a:solidFill>
                      <a:latin typeface="Calibri" panose="020F0502020204030204"/>
                    </a:rPr>
                    <a:t>erogato</a:t>
                  </a: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II finestra: 4,48M €</a:t>
                  </a:r>
                  <a:endPara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Terza e ultima finestra dal 8 al 25 settembre 2025 </a:t>
                  </a:r>
                </a:p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991CD98-E063-906C-C10B-E31A9C66B595}"/>
              </a:ext>
            </a:extLst>
          </p:cNvPr>
          <p:cNvGrpSpPr/>
          <p:nvPr/>
        </p:nvGrpSpPr>
        <p:grpSpPr>
          <a:xfrm>
            <a:off x="473530" y="2958812"/>
            <a:ext cx="8390656" cy="1390217"/>
            <a:chOff x="473530" y="2795235"/>
            <a:chExt cx="8390656" cy="1390217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881AD33-F4B7-CD84-F25A-7B59C077BA05}"/>
                </a:ext>
              </a:extLst>
            </p:cNvPr>
            <p:cNvSpPr/>
            <p:nvPr/>
          </p:nvSpPr>
          <p:spPr>
            <a:xfrm>
              <a:off x="473530" y="2914652"/>
              <a:ext cx="8196940" cy="1270800"/>
            </a:xfrm>
            <a:prstGeom prst="rect">
              <a:avLst/>
            </a:prstGeom>
            <a:noFill/>
            <a:ln w="19050">
              <a:solidFill>
                <a:schemeClr val="accent3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rtlCol="0" anchor="ctr">
              <a:noAutofit/>
            </a:bodyPr>
            <a:lstStyle/>
            <a:p>
              <a:pPr marL="0" marR="0" lvl="0" indent="0" algn="just" defTabSz="457200" rtl="0" eaLnBrk="1" fontAlgn="auto" latinLnBrk="0" hangingPunct="1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4F2A50F-6F7C-03BD-266B-FD3F7E958B6A}"/>
                </a:ext>
              </a:extLst>
            </p:cNvPr>
            <p:cNvGrpSpPr/>
            <p:nvPr/>
          </p:nvGrpSpPr>
          <p:grpSpPr>
            <a:xfrm>
              <a:off x="473530" y="2795235"/>
              <a:ext cx="8390656" cy="1104305"/>
              <a:chOff x="473530" y="2719931"/>
              <a:chExt cx="8390656" cy="1104305"/>
            </a:xfrm>
          </p:grpSpPr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4E4DE704-45DA-16D6-FB67-4AB3667CF34F}"/>
                  </a:ext>
                </a:extLst>
              </p:cNvPr>
              <p:cNvSpPr txBox="1"/>
              <p:nvPr/>
            </p:nvSpPr>
            <p:spPr>
              <a:xfrm>
                <a:off x="473530" y="2719931"/>
                <a:ext cx="8186512" cy="345600"/>
              </a:xfrm>
              <a:prstGeom prst="roundRect">
                <a:avLst/>
              </a:prstGeom>
              <a:solidFill>
                <a:srgbClr val="FFECB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0000" tIns="36000" bIns="108000" rtlCol="0" anchor="t" anchorCtr="0"/>
              <a:lstStyle>
                <a:defPPr>
                  <a:defRPr lang="en-US"/>
                </a:defPPr>
                <a:lvl1pPr>
                  <a:defRPr sz="17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ADESIONE DA PARTE DELLE FAMIGLIE</a:t>
                </a:r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90AD1098-1B27-AC80-62D7-1B5E92C33FA5}"/>
                  </a:ext>
                </a:extLst>
              </p:cNvPr>
              <p:cNvGrpSpPr/>
              <p:nvPr/>
            </p:nvGrpSpPr>
            <p:grpSpPr>
              <a:xfrm>
                <a:off x="577592" y="3239461"/>
                <a:ext cx="3881115" cy="584775"/>
                <a:chOff x="577592" y="1866522"/>
                <a:chExt cx="3881115" cy="584775"/>
              </a:xfrm>
            </p:grpSpPr>
            <p:pic>
              <p:nvPicPr>
                <p:cNvPr id="63" name="Picture 62">
                  <a:extLst>
                    <a:ext uri="{FF2B5EF4-FFF2-40B4-BE49-F238E27FC236}">
                      <a16:creationId xmlns:a16="http://schemas.microsoft.com/office/drawing/2014/main" id="{6D56033E-6A43-5CA6-D7FC-CBA8DE39E1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rcRect/>
                <a:stretch/>
              </p:blipFill>
              <p:spPr>
                <a:xfrm>
                  <a:off x="577592" y="1866522"/>
                  <a:ext cx="540000" cy="540000"/>
                </a:xfrm>
                <a:prstGeom prst="rect">
                  <a:avLst/>
                </a:prstGeom>
              </p:spPr>
            </p:pic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FEB032E-5FCE-550A-0DCE-A78FEBDFBFCB}"/>
                    </a:ext>
                  </a:extLst>
                </p:cNvPr>
                <p:cNvSpPr txBox="1"/>
                <p:nvPr/>
              </p:nvSpPr>
              <p:spPr>
                <a:xfrm>
                  <a:off x="1239795" y="1866522"/>
                  <a:ext cx="3218912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11.974 famiglie </a:t>
                  </a:r>
                  <a:r>
                    <a:rPr kumimoji="0" lang="it-IT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che hanno presentato domanda di adesione</a:t>
                  </a:r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C7EF8D24-EE27-A7B0-D012-D261B6139A51}"/>
                  </a:ext>
                </a:extLst>
              </p:cNvPr>
              <p:cNvGrpSpPr/>
              <p:nvPr/>
            </p:nvGrpSpPr>
            <p:grpSpPr>
              <a:xfrm>
                <a:off x="4671728" y="3239461"/>
                <a:ext cx="4192458" cy="584775"/>
                <a:chOff x="4671728" y="3168210"/>
                <a:chExt cx="4192458" cy="584775"/>
              </a:xfrm>
            </p:grpSpPr>
            <p:pic>
              <p:nvPicPr>
                <p:cNvPr id="61" name="Picture 60">
                  <a:extLst>
                    <a:ext uri="{FF2B5EF4-FFF2-40B4-BE49-F238E27FC236}">
                      <a16:creationId xmlns:a16="http://schemas.microsoft.com/office/drawing/2014/main" id="{302AD655-9E2C-385D-9E9E-0B1B54C2E3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rcRect/>
                <a:stretch/>
              </p:blipFill>
              <p:spPr>
                <a:xfrm>
                  <a:off x="4671728" y="3168210"/>
                  <a:ext cx="504000" cy="504000"/>
                </a:xfrm>
                <a:prstGeom prst="rect">
                  <a:avLst/>
                </a:prstGeom>
              </p:spPr>
            </p:pic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75A8688B-9339-AC66-080B-E890F08194ED}"/>
                    </a:ext>
                  </a:extLst>
                </p:cNvPr>
                <p:cNvSpPr txBox="1"/>
                <p:nvPr/>
              </p:nvSpPr>
              <p:spPr>
                <a:xfrm>
                  <a:off x="5335942" y="3168210"/>
                  <a:ext cx="3528244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10.888 domande ammesse a finanziamento</a:t>
                  </a:r>
                </a:p>
              </p:txBody>
            </p:sp>
          </p:grpSp>
        </p:grpSp>
      </p:grpSp>
      <p:pic>
        <p:nvPicPr>
          <p:cNvPr id="3" name="Picture 5">
            <a:extLst>
              <a:ext uri="{FF2B5EF4-FFF2-40B4-BE49-F238E27FC236}">
                <a16:creationId xmlns:a16="http://schemas.microsoft.com/office/drawing/2014/main" id="{B6F26A8D-2BF5-CECD-B430-8C476D0F56D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1876" y="5704101"/>
            <a:ext cx="288000" cy="288000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334925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>
            <a:extLst>
              <a:ext uri="{FF2B5EF4-FFF2-40B4-BE49-F238E27FC236}">
                <a16:creationId xmlns:a16="http://schemas.microsoft.com/office/drawing/2014/main" id="{5FAE98F3-460C-BDD3-228B-77B1617D7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7471" y="311286"/>
            <a:ext cx="2295729" cy="447471"/>
          </a:xfrm>
        </p:spPr>
        <p:txBody>
          <a:bodyPr/>
          <a:lstStyle/>
          <a:p>
            <a:r>
              <a:rPr lang="it-IT" sz="1600" dirty="0"/>
              <a:t>Novità – DGR 4593/25 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0144E1-ACCA-2E84-1BF7-9AC50C7207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0196" y="983226"/>
            <a:ext cx="8312023" cy="5475939"/>
          </a:xfrm>
        </p:spPr>
        <p:txBody>
          <a:bodyPr>
            <a:normAutofit/>
          </a:bodyPr>
          <a:lstStyle/>
          <a:p>
            <a:pPr marL="285750" lvl="2" indent="-285750" algn="just">
              <a:buFont typeface="Arial" panose="020B0604020202020204" pitchFamily="34" charset="0"/>
              <a:buChar char="•"/>
              <a:defRPr/>
            </a:pPr>
            <a:r>
              <a:rPr lang="it-IT" sz="1800" b="1" dirty="0">
                <a:solidFill>
                  <a:schemeClr val="tx1"/>
                </a:solidFill>
              </a:rPr>
              <a:t>PROGRAMMAZIONE TRIENNALE: </a:t>
            </a:r>
            <a:r>
              <a:rPr lang="it-IT" sz="1800" dirty="0">
                <a:solidFill>
                  <a:schemeClr val="tx1"/>
                </a:solidFill>
              </a:rPr>
              <a:t>Unica DGR che approva le indicazioni valide per i tre anni educativi </a:t>
            </a:r>
            <a:r>
              <a:rPr lang="it-IT" sz="1800" b="1" dirty="0">
                <a:solidFill>
                  <a:schemeClr val="tx1"/>
                </a:solidFill>
              </a:rPr>
              <a:t>2025/2026 e 2026/2027 e 2027/2028 </a:t>
            </a:r>
          </a:p>
          <a:p>
            <a:pPr marL="742950" lvl="3" indent="-285750" algn="just">
              <a:buFontTx/>
              <a:buChar char="-"/>
              <a:defRPr/>
            </a:pPr>
            <a:r>
              <a:rPr lang="it-IT" sz="1800" dirty="0">
                <a:solidFill>
                  <a:schemeClr val="tx1"/>
                </a:solidFill>
              </a:rPr>
              <a:t>i criteri approvati con questa DGR rimangono validi per tutti e 3 gli anni educativi, fatta salvo </a:t>
            </a:r>
            <a:r>
              <a:rPr lang="it-IT" sz="1800" dirty="0"/>
              <a:t>l’adozione di</a:t>
            </a:r>
            <a:r>
              <a:rPr lang="it-IT" sz="1800" dirty="0">
                <a:solidFill>
                  <a:schemeClr val="tx1"/>
                </a:solidFill>
              </a:rPr>
              <a:t> una nuova DGR in caso di cambiamento dei criteri (es. criteri di accesso, bonus Inps, fasce ISEE, importo contributo, …)</a:t>
            </a:r>
          </a:p>
          <a:p>
            <a:pPr marL="742950" lvl="3" indent="-285750" algn="just">
              <a:buFontTx/>
              <a:buChar char="-"/>
              <a:defRPr/>
            </a:pPr>
            <a:r>
              <a:rPr lang="it-IT" sz="1800" dirty="0">
                <a:solidFill>
                  <a:schemeClr val="tx1"/>
                </a:solidFill>
              </a:rPr>
              <a:t>che demanda l’attuazione, per ciascun anno educativo, a successivi provvedimenti della Direzione Generale:</a:t>
            </a:r>
          </a:p>
          <a:p>
            <a:pPr marL="1200150" lvl="4" indent="-285750" algn="just">
              <a:buFontTx/>
              <a:buChar char="-"/>
              <a:defRPr/>
            </a:pPr>
            <a:r>
              <a:rPr lang="it-IT" sz="1800" dirty="0">
                <a:solidFill>
                  <a:schemeClr val="tx1"/>
                </a:solidFill>
              </a:rPr>
              <a:t>Avviso per l’adesione da parte dei Comuni lombardi;  </a:t>
            </a:r>
          </a:p>
          <a:p>
            <a:pPr marL="1200150" lvl="4" indent="-285750" algn="just">
              <a:buFontTx/>
              <a:buChar char="-"/>
              <a:defRPr/>
            </a:pPr>
            <a:r>
              <a:rPr lang="it-IT" sz="1800" dirty="0">
                <a:solidFill>
                  <a:schemeClr val="tx1"/>
                </a:solidFill>
              </a:rPr>
              <a:t>Avviso per la partecipazione delle famiglie. </a:t>
            </a:r>
          </a:p>
          <a:p>
            <a:pPr marL="1200150" lvl="4" indent="-285750" algn="just">
              <a:buFontTx/>
              <a:buChar char="-"/>
              <a:defRPr/>
            </a:pPr>
            <a:endParaRPr lang="it-IT" sz="1800" dirty="0">
              <a:solidFill>
                <a:schemeClr val="tx1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  <a:defRPr/>
            </a:pPr>
            <a:r>
              <a:rPr lang="it-IT" sz="1800" b="1" dirty="0">
                <a:solidFill>
                  <a:schemeClr val="tx1"/>
                </a:solidFill>
              </a:rPr>
              <a:t>DOTAZIONE FINANZIARIA: 60 mln circa per il triennio educativo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  <a:defRPr/>
            </a:pPr>
            <a:endParaRPr lang="it-IT" sz="1800" b="1" dirty="0">
              <a:solidFill>
                <a:schemeClr val="tx1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  <a:defRPr/>
            </a:pPr>
            <a:r>
              <a:rPr lang="it-IT" sz="1800" b="1" dirty="0">
                <a:solidFill>
                  <a:schemeClr val="tx1"/>
                </a:solidFill>
              </a:rPr>
              <a:t>ANTICIPO AI COMUNI DOPO L’AMMISSIONE ALLA MISURA: fino a un massimo del 30% </a:t>
            </a:r>
            <a:r>
              <a:rPr lang="it-IT" sz="1800" dirty="0">
                <a:solidFill>
                  <a:schemeClr val="tx1"/>
                </a:solidFill>
              </a:rPr>
              <a:t>del contributo erogabile sulla base dei dati storici delle precedenti edizioni;</a:t>
            </a:r>
          </a:p>
          <a:p>
            <a:endParaRPr lang="it-IT" sz="9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43F2CBF-1C08-1C83-D57C-C9A817AE608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07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BC92011-E98B-3DDB-B383-44001C2183EE}"/>
              </a:ext>
            </a:extLst>
          </p:cNvPr>
          <p:cNvSpPr/>
          <p:nvPr/>
        </p:nvSpPr>
        <p:spPr bwMode="auto">
          <a:xfrm>
            <a:off x="475339" y="923964"/>
            <a:ext cx="8229600" cy="926643"/>
          </a:xfrm>
          <a:prstGeom prst="rect">
            <a:avLst/>
          </a:prstGeom>
          <a:solidFill>
            <a:srgbClr val="C3D69B">
              <a:alpha val="30196"/>
            </a:srgbClr>
          </a:solidFill>
          <a:ln w="28575">
            <a:solidFill>
              <a:schemeClr val="accent3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Mantenendo l’attuale impostazione della misura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in due </a:t>
            </a:r>
            <a:r>
              <a:rPr lang="it-IT" sz="1600" dirty="0">
                <a:solidFill>
                  <a:prstClr val="black"/>
                </a:solidFill>
                <a:ea typeface="Calibri" panose="020F0502020204030204" pitchFamily="34" charset="0"/>
              </a:rPr>
              <a:t>Avvisi separati,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la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nuova Misura Nidi Gratis Plus 2025/2026 prevede le seguenti caratteristiche per quanto riguarda le famiglie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22979-C631-4A0A-A920-E75F7B9F1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A89BB38-7611-B912-A3C4-5BD1468B1003}"/>
              </a:ext>
            </a:extLst>
          </p:cNvPr>
          <p:cNvSpPr txBox="1">
            <a:spLocks/>
          </p:cNvSpPr>
          <p:nvPr/>
        </p:nvSpPr>
        <p:spPr bwMode="auto">
          <a:xfrm>
            <a:off x="458160" y="401001"/>
            <a:ext cx="8393103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Presentazione della Misura Nidi Gratis Plus 2025/2026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6C845C4-25A2-A987-0AD0-68431BE472AB}"/>
              </a:ext>
            </a:extLst>
          </p:cNvPr>
          <p:cNvGrpSpPr/>
          <p:nvPr/>
        </p:nvGrpSpPr>
        <p:grpSpPr>
          <a:xfrm>
            <a:off x="458160" y="5187596"/>
            <a:ext cx="8083680" cy="895740"/>
            <a:chOff x="458160" y="5096156"/>
            <a:chExt cx="8083680" cy="89574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E60FCC1-54CD-EE3E-FC80-64F6F2311B32}"/>
                </a:ext>
              </a:extLst>
            </p:cNvPr>
            <p:cNvSpPr txBox="1"/>
            <p:nvPr/>
          </p:nvSpPr>
          <p:spPr>
            <a:xfrm>
              <a:off x="638439" y="5253232"/>
              <a:ext cx="7903401" cy="73866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86A2E"/>
              </a:solidFill>
            </a:ln>
          </p:spPr>
          <p:txBody>
            <a:bodyPr wrap="square" tIns="0" bIns="0" rtlCol="0">
              <a:spAutoFit/>
            </a:bodyPr>
            <a:lstStyle/>
            <a:p>
              <a:pPr algn="just"/>
              <a:r>
                <a:rPr lang="it-IT" sz="1500" b="1" dirty="0">
                  <a:solidFill>
                    <a:prstClr val="black"/>
                  </a:solidFill>
                  <a:latin typeface="Calibri" panose="020F0502020204030204" pitchFamily="34" charset="0"/>
                </a:rPr>
                <a:t>Sono stati recepiti gli aggiornamenti introdotti dalla misura nazionale </a:t>
              </a:r>
              <a:r>
                <a:rPr lang="it-IT" sz="1500" dirty="0">
                  <a:solidFill>
                    <a:prstClr val="black"/>
                  </a:solidFill>
                  <a:latin typeface="Calibri" panose="020F0502020204030204" pitchFamily="34" charset="0"/>
                </a:rPr>
                <a:t>per quanto riguarda </a:t>
              </a:r>
              <a:r>
                <a:rPr lang="it-IT" sz="1500" b="1" dirty="0">
                  <a:solidFill>
                    <a:prstClr val="black"/>
                  </a:solidFill>
                  <a:latin typeface="Calibri" panose="020F0502020204030204" pitchFamily="34" charset="0"/>
                </a:rPr>
                <a:t>il riconoscimento del bonus INPS fino a 327,27€ </a:t>
              </a:r>
              <a:r>
                <a:rPr lang="it-IT" sz="1500" dirty="0">
                  <a:solidFill>
                    <a:prstClr val="black"/>
                  </a:solidFill>
                  <a:latin typeface="Calibri" panose="020F0502020204030204" pitchFamily="34" charset="0"/>
                </a:rPr>
                <a:t>euro per 10 mensilità e 327,30 per l’undicesima</a:t>
              </a:r>
              <a:r>
                <a:rPr lang="it-IT" sz="1800" b="0" i="0" u="none" strike="noStrike" baseline="0" dirty="0">
                  <a:latin typeface="CIDFont+F2"/>
                </a:rPr>
                <a:t>, </a:t>
              </a:r>
              <a:r>
                <a:rPr lang="it-IT" sz="1500" dirty="0">
                  <a:solidFill>
                    <a:prstClr val="black"/>
                  </a:solidFill>
                  <a:latin typeface="Calibri" panose="020F0502020204030204" pitchFamily="34" charset="0"/>
                </a:rPr>
                <a:t>per le famiglie con un </a:t>
              </a:r>
              <a:r>
                <a:rPr lang="it-IT" sz="1500" b="1" dirty="0">
                  <a:solidFill>
                    <a:prstClr val="black"/>
                  </a:solidFill>
                  <a:latin typeface="Calibri" panose="020F0502020204030204" pitchFamily="34" charset="0"/>
                </a:rPr>
                <a:t>figlio nato dopo il 1.1.2024</a:t>
              </a:r>
              <a:r>
                <a:rPr lang="it-IT" sz="1500" dirty="0">
                  <a:solidFill>
                    <a:prstClr val="black"/>
                  </a:solidFill>
                  <a:latin typeface="Calibri" panose="020F0502020204030204" pitchFamily="34" charset="0"/>
                </a:rPr>
                <a:t> che frequenta il nido.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B5C375A-CA06-718E-B0E7-59463428E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160" y="5096156"/>
              <a:ext cx="288000" cy="288000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7C32FBD-7407-0855-83F2-4DFA0DC57A8A}"/>
              </a:ext>
            </a:extLst>
          </p:cNvPr>
          <p:cNvGrpSpPr/>
          <p:nvPr/>
        </p:nvGrpSpPr>
        <p:grpSpPr>
          <a:xfrm>
            <a:off x="546433" y="1751160"/>
            <a:ext cx="8064500" cy="3261411"/>
            <a:chOff x="527823" y="1744996"/>
            <a:chExt cx="8064500" cy="326141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6FC938C-D87C-31FE-6FB8-38A53F0099CF}"/>
                </a:ext>
              </a:extLst>
            </p:cNvPr>
            <p:cNvGrpSpPr/>
            <p:nvPr/>
          </p:nvGrpSpPr>
          <p:grpSpPr>
            <a:xfrm>
              <a:off x="527823" y="2090407"/>
              <a:ext cx="2447925" cy="2916000"/>
              <a:chOff x="527823" y="2206157"/>
              <a:chExt cx="2447925" cy="2916000"/>
            </a:xfrm>
          </p:grpSpPr>
          <p:sp>
            <p:nvSpPr>
              <p:cNvPr id="12" name="Rectangle 5">
                <a:extLst>
                  <a:ext uri="{FF2B5EF4-FFF2-40B4-BE49-F238E27FC236}">
                    <a16:creationId xmlns:a16="http://schemas.microsoft.com/office/drawing/2014/main" id="{11D01B7E-AABA-337D-B485-32B3734EC059}"/>
                  </a:ext>
                </a:extLst>
              </p:cNvPr>
              <p:cNvSpPr/>
              <p:nvPr/>
            </p:nvSpPr>
            <p:spPr>
              <a:xfrm>
                <a:off x="527823" y="2206157"/>
                <a:ext cx="2447925" cy="29160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  <a:alpha val="60000"/>
                </a:schemeClr>
              </a:solidFill>
              <a:ln w="28575">
                <a:solidFill>
                  <a:schemeClr val="tx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t-IT"/>
              </a:p>
            </p:txBody>
          </p:sp>
          <p:sp>
            <p:nvSpPr>
              <p:cNvPr id="26" name="Content Placeholder 1">
                <a:extLst>
                  <a:ext uri="{FF2B5EF4-FFF2-40B4-BE49-F238E27FC236}">
                    <a16:creationId xmlns:a16="http://schemas.microsoft.com/office/drawing/2014/main" id="{C4AFB034-4811-720C-8A72-FBC75496E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148" y="2700681"/>
                <a:ext cx="2327275" cy="2408400"/>
              </a:xfrm>
              <a:prstGeom prst="roundRect">
                <a:avLst>
                  <a:gd name="adj" fmla="val 16667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1pPr>
                <a:lvl2pPr marL="742950" indent="-28575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2pPr>
                <a:lvl3pPr marL="11430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3pPr>
                <a:lvl4pPr marL="16002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4pPr>
                <a:lvl5pPr marL="20574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5pPr>
                <a:lvl6pPr marL="25146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6pPr>
                <a:lvl7pPr marL="29718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7pPr>
                <a:lvl8pPr marL="34290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8pPr>
                <a:lvl9pPr marL="38862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Aft>
                    <a:spcPts val="1200"/>
                  </a:spcAft>
                  <a:buFont typeface="Arial" panose="020B0604020202020204" pitchFamily="34" charset="0"/>
                  <a:buNone/>
                </a:pPr>
                <a:r>
                  <a:rPr lang="it-IT" altLang="it-IT" sz="1400" b="1" dirty="0">
                    <a:latin typeface="Calibri" panose="020F0502020204030204" pitchFamily="34" charset="0"/>
                  </a:rPr>
                  <a:t>Iscrizione dei minori presso un nido/micronido pubblico o privato convenzionato </a:t>
                </a:r>
                <a:r>
                  <a:rPr lang="it-IT" altLang="it-IT" sz="1400" dirty="0">
                    <a:latin typeface="Calibri" panose="020F0502020204030204" pitchFamily="34" charset="0"/>
                  </a:rPr>
                  <a:t>con una Comune ammesso alla misura</a:t>
                </a:r>
              </a:p>
            </p:txBody>
          </p:sp>
          <p:pic>
            <p:nvPicPr>
              <p:cNvPr id="27" name="Picture 13">
                <a:extLst>
                  <a:ext uri="{FF2B5EF4-FFF2-40B4-BE49-F238E27FC236}">
                    <a16:creationId xmlns:a16="http://schemas.microsoft.com/office/drawing/2014/main" id="{110DEA9F-6D3C-CC58-3E05-62428664DF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7785" y="2306051"/>
                <a:ext cx="468000" cy="468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ED084F7-AF3F-C5CA-0B2A-C117516C5029}"/>
                </a:ext>
              </a:extLst>
            </p:cNvPr>
            <p:cNvGrpSpPr/>
            <p:nvPr/>
          </p:nvGrpSpPr>
          <p:grpSpPr>
            <a:xfrm>
              <a:off x="3323519" y="2090407"/>
              <a:ext cx="2447925" cy="2916000"/>
              <a:chOff x="3336111" y="2206157"/>
              <a:chExt cx="2447925" cy="2916000"/>
            </a:xfrm>
          </p:grpSpPr>
          <p:sp>
            <p:nvSpPr>
              <p:cNvPr id="14" name="Rectangle 8">
                <a:extLst>
                  <a:ext uri="{FF2B5EF4-FFF2-40B4-BE49-F238E27FC236}">
                    <a16:creationId xmlns:a16="http://schemas.microsoft.com/office/drawing/2014/main" id="{5568CC8D-ACB7-2735-2420-DE64E6093F2B}"/>
                  </a:ext>
                </a:extLst>
              </p:cNvPr>
              <p:cNvSpPr/>
              <p:nvPr/>
            </p:nvSpPr>
            <p:spPr>
              <a:xfrm>
                <a:off x="3336111" y="2206157"/>
                <a:ext cx="2447925" cy="2916000"/>
              </a:xfrm>
              <a:prstGeom prst="roundRect">
                <a:avLst/>
              </a:prstGeom>
              <a:solidFill>
                <a:srgbClr val="FCD5B5">
                  <a:alpha val="20000"/>
                </a:srgbClr>
              </a:solidFill>
              <a:ln w="28575">
                <a:solidFill>
                  <a:srgbClr val="FAC09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Content Placeholder 1">
                <a:extLst>
                  <a:ext uri="{FF2B5EF4-FFF2-40B4-BE49-F238E27FC236}">
                    <a16:creationId xmlns:a16="http://schemas.microsoft.com/office/drawing/2014/main" id="{C41B8778-EED0-7F25-F5E3-FCB866BAB7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6436" y="2700681"/>
                <a:ext cx="2327275" cy="2408400"/>
              </a:xfrm>
              <a:prstGeom prst="roundRect">
                <a:avLst>
                  <a:gd name="adj" fmla="val 16667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1pPr>
                <a:lvl2pPr marL="742950" indent="-28575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2pPr>
                <a:lvl3pPr marL="11430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3pPr>
                <a:lvl4pPr marL="16002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4pPr>
                <a:lvl5pPr marL="20574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5pPr>
                <a:lvl6pPr marL="25146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6pPr>
                <a:lvl7pPr marL="29718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7pPr>
                <a:lvl8pPr marL="34290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8pPr>
                <a:lvl9pPr marL="38862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buFont typeface="Arial" panose="020B0604020202020204" pitchFamily="34" charset="0"/>
                  <a:buNone/>
                </a:pPr>
                <a:r>
                  <a:rPr lang="it-IT" altLang="it-IT" sz="1400" b="1" dirty="0">
                    <a:latin typeface="Calibri" panose="020F0502020204030204" pitchFamily="34" charset="0"/>
                  </a:rPr>
                  <a:t>Conferma dell’ampliamento del requisito di accesso per le famiglie relativo all’ISEE Minorenni fino a € 25.000,00</a:t>
                </a:r>
                <a:endParaRPr lang="it-IT" altLang="it-IT" sz="1400" dirty="0">
                  <a:latin typeface="Calibri" panose="020F0502020204030204" pitchFamily="34" charset="0"/>
                </a:endParaRPr>
              </a:p>
            </p:txBody>
          </p:sp>
          <p:pic>
            <p:nvPicPr>
              <p:cNvPr id="19" name="Picture 14">
                <a:extLst>
                  <a:ext uri="{FF2B5EF4-FFF2-40B4-BE49-F238E27FC236}">
                    <a16:creationId xmlns:a16="http://schemas.microsoft.com/office/drawing/2014/main" id="{2B7C9EE8-89C8-12D6-2029-369186B8CD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6073" y="2306801"/>
                <a:ext cx="468000" cy="4665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FA6F74F-5C60-F8A8-AB0F-750922AA5C90}"/>
                </a:ext>
              </a:extLst>
            </p:cNvPr>
            <p:cNvGrpSpPr/>
            <p:nvPr/>
          </p:nvGrpSpPr>
          <p:grpSpPr>
            <a:xfrm>
              <a:off x="6144398" y="1744996"/>
              <a:ext cx="2447925" cy="3261411"/>
              <a:chOff x="6144398" y="1860746"/>
              <a:chExt cx="2447925" cy="3261411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DCDE7922-8C9A-21A5-5B31-72CECB77AC1F}"/>
                  </a:ext>
                </a:extLst>
              </p:cNvPr>
              <p:cNvSpPr/>
              <p:nvPr/>
            </p:nvSpPr>
            <p:spPr>
              <a:xfrm>
                <a:off x="6144398" y="2206157"/>
                <a:ext cx="2447925" cy="2916000"/>
              </a:xfrm>
              <a:prstGeom prst="roundRect">
                <a:avLst/>
              </a:prstGeom>
              <a:solidFill>
                <a:srgbClr val="077515">
                  <a:alpha val="20000"/>
                </a:srgbClr>
              </a:solidFill>
              <a:ln w="28575"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Content Placeholder 1">
                <a:extLst>
                  <a:ext uri="{FF2B5EF4-FFF2-40B4-BE49-F238E27FC236}">
                    <a16:creationId xmlns:a16="http://schemas.microsoft.com/office/drawing/2014/main" id="{055CCF2C-B936-679A-3C97-705D76F61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1272" y="2281966"/>
                <a:ext cx="2327275" cy="2761759"/>
              </a:xfrm>
              <a:prstGeom prst="roundRect">
                <a:avLst>
                  <a:gd name="adj" fmla="val 16667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tIns="0"/>
              <a:lstStyle>
                <a:lvl1pPr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1pPr>
                <a:lvl2pPr marL="742950" indent="-28575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2pPr>
                <a:lvl3pPr marL="11430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3pPr>
                <a:lvl4pPr marL="16002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4pPr>
                <a:lvl5pPr marL="2057400" indent="-228600">
                  <a:lnSpc>
                    <a:spcPts val="1900"/>
                  </a:lnSpc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5pPr>
                <a:lvl6pPr marL="25146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6pPr>
                <a:lvl7pPr marL="29718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7pPr>
                <a:lvl8pPr marL="34290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8pPr>
                <a:lvl9pPr marL="3886200" indent="-228600" defTabSz="457200" eaLnBrk="0" fontAlgn="base" hangingPunct="0">
                  <a:lnSpc>
                    <a:spcPts val="19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50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ts val="336"/>
                  </a:spcBef>
                  <a:spcAft>
                    <a:spcPts val="100"/>
                  </a:spcAft>
                  <a:buFont typeface="Arial" panose="020B0604020202020204" pitchFamily="34" charset="0"/>
                  <a:buNone/>
                </a:pPr>
                <a:r>
                  <a:rPr lang="it-IT" altLang="it-IT" sz="1300" b="1" dirty="0">
                    <a:latin typeface="Calibri" panose="020F0502020204030204" pitchFamily="34" charset="0"/>
                  </a:rPr>
                  <a:t>Per il rimborso della retta mensile a carico delle famiglie, superiore al bonus Inps richiedibile, a copertura di 11 mensilità:</a:t>
                </a:r>
              </a:p>
              <a:p>
                <a:pPr marL="179388" indent="-179388" algn="just">
                  <a:lnSpc>
                    <a:spcPct val="100000"/>
                  </a:lnSpc>
                  <a:spcBef>
                    <a:spcPts val="50"/>
                  </a:spcBef>
                  <a:spcAft>
                    <a:spcPts val="600"/>
                  </a:spcAft>
                  <a:buClr>
                    <a:srgbClr val="086A2E"/>
                  </a:buClr>
                  <a:buFont typeface="+mj-lt"/>
                  <a:buAutoNum type="arabicPeriod"/>
                </a:pPr>
                <a:r>
                  <a:rPr lang="it-IT" altLang="it-IT" sz="1300" b="1" i="1" dirty="0">
                    <a:latin typeface="Calibri" panose="020F0502020204030204" pitchFamily="34" charset="0"/>
                  </a:rPr>
                  <a:t>Fascia ISEE 0-20.000€:</a:t>
                </a:r>
                <a:r>
                  <a:rPr lang="it-IT" altLang="it-IT" sz="1300" b="1" dirty="0">
                    <a:latin typeface="Calibri" panose="020F0502020204030204" pitchFamily="34" charset="0"/>
                  </a:rPr>
                  <a:t> </a:t>
                </a:r>
                <a:r>
                  <a:rPr lang="it-IT" altLang="it-IT" sz="1300" dirty="0">
                    <a:latin typeface="Calibri" panose="020F0502020204030204" pitchFamily="34" charset="0"/>
                    <a:sym typeface="Wingdings" panose="05000000000000000000" pitchFamily="2" charset="2"/>
                  </a:rPr>
                  <a:t>r</a:t>
                </a:r>
                <a:r>
                  <a:rPr lang="it-IT" altLang="it-IT" sz="1300" dirty="0">
                    <a:latin typeface="Calibri" panose="020F0502020204030204" pitchFamily="34" charset="0"/>
                  </a:rPr>
                  <a:t>imborso </a:t>
                </a:r>
                <a:r>
                  <a:rPr lang="it-IT" altLang="it-IT" sz="1300" b="1" dirty="0">
                    <a:latin typeface="Calibri" panose="020F0502020204030204" pitchFamily="34" charset="0"/>
                  </a:rPr>
                  <a:t>per l’intera quota di retta superiore</a:t>
                </a:r>
              </a:p>
              <a:p>
                <a:pPr marL="179388" indent="-179388" algn="just">
                  <a:lnSpc>
                    <a:spcPct val="100000"/>
                  </a:lnSpc>
                  <a:spcBef>
                    <a:spcPts val="50"/>
                  </a:spcBef>
                  <a:spcAft>
                    <a:spcPts val="600"/>
                  </a:spcAft>
                  <a:buClr>
                    <a:srgbClr val="086A2E"/>
                  </a:buClr>
                  <a:buFont typeface="+mj-lt"/>
                  <a:buAutoNum type="arabicPeriod"/>
                </a:pPr>
                <a:r>
                  <a:rPr lang="it-IT" altLang="it-IT" sz="1300" b="1" i="1" dirty="0">
                    <a:latin typeface="Calibri" panose="020F0502020204030204" pitchFamily="34" charset="0"/>
                  </a:rPr>
                  <a:t>Fascia ISEE 20.000-25.000€: </a:t>
                </a:r>
                <a:r>
                  <a:rPr lang="it-IT" altLang="it-IT" sz="1300" b="1" dirty="0">
                    <a:latin typeface="Calibri" panose="020F0502020204030204" pitchFamily="34" charset="0"/>
                  </a:rPr>
                  <a:t>contributo pubblico massimo pari a 100€ mensili.</a:t>
                </a:r>
              </a:p>
            </p:txBody>
          </p:sp>
          <p:pic>
            <p:nvPicPr>
              <p:cNvPr id="20" name="Picture 15">
                <a:extLst>
                  <a:ext uri="{FF2B5EF4-FFF2-40B4-BE49-F238E27FC236}">
                    <a16:creationId xmlns:a16="http://schemas.microsoft.com/office/drawing/2014/main" id="{C99EDCA1-E5AD-443D-63C6-D4D1FC7D18D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10910" y="1860746"/>
                <a:ext cx="468000" cy="468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4981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49B42D-72BB-E89F-9493-28DEC8B9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4</a:t>
            </a:fld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C992E1B-25C5-85C5-2885-E8DA2662C0E0}"/>
              </a:ext>
            </a:extLst>
          </p:cNvPr>
          <p:cNvSpPr txBox="1"/>
          <p:nvPr/>
        </p:nvSpPr>
        <p:spPr>
          <a:xfrm>
            <a:off x="812543" y="393944"/>
            <a:ext cx="75189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/>
            <a:r>
              <a:rPr lang="it-IT" altLang="it-IT" sz="2400" b="1" dirty="0">
                <a:solidFill>
                  <a:srgbClr val="086A2E"/>
                </a:solidFill>
                <a:latin typeface="Calibri" panose="020F0502020204030204"/>
                <a:ea typeface="+mj-ea"/>
              </a:rPr>
              <a:t>Caratteristiche della Misura Nidi Gratis Plus 2025/2026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2B51495-9D6B-1E70-4936-55C4A676AA3E}"/>
              </a:ext>
            </a:extLst>
          </p:cNvPr>
          <p:cNvSpPr txBox="1"/>
          <p:nvPr/>
        </p:nvSpPr>
        <p:spPr>
          <a:xfrm>
            <a:off x="706577" y="1102896"/>
            <a:ext cx="7730836" cy="1190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2" indent="0" algn="just" defTabSz="342900" rtl="0" eaLnBrk="1" fontAlgn="auto" latinLnBrk="0" hangingPunct="1">
              <a:lnSpc>
                <a:spcPts val="14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 la DGR n. </a:t>
            </a:r>
            <a:r>
              <a:rPr lang="it-IT" altLang="it-IT" sz="1600" b="1" dirty="0">
                <a:solidFill>
                  <a:sysClr val="windowText" lastClr="000000"/>
                </a:solidFill>
                <a:latin typeface="Calibri"/>
              </a:rPr>
              <a:t>4593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del </a:t>
            </a:r>
            <a:r>
              <a:rPr lang="it-IT" altLang="it-IT" sz="1600" b="1" dirty="0">
                <a:solidFill>
                  <a:sysClr val="windowText" lastClr="000000"/>
                </a:solidFill>
                <a:latin typeface="Calibri"/>
              </a:rPr>
              <a:t>23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.06.2025 sono state stanziate</a:t>
            </a: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risorse per 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20M€ </a:t>
            </a: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valere sul Programma Regionale FSE+ 2021-2027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2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2" algn="just" defTabSz="342900"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Misura prevede una forma di sostegno alle famiglie attraverso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“buoni servizio” per la frequenza degli asili nido e micronido per il periodo da settembre 2025 a luglio 2026.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C0CEDE41-2875-070A-1CCE-3613B89D03D3}"/>
              </a:ext>
            </a:extLst>
          </p:cNvPr>
          <p:cNvSpPr/>
          <p:nvPr/>
        </p:nvSpPr>
        <p:spPr bwMode="auto">
          <a:xfrm>
            <a:off x="461913" y="2540252"/>
            <a:ext cx="8276734" cy="3656267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0" lvl="2" algn="just" defTabSz="685800">
              <a:defRPr/>
            </a:pPr>
            <a:r>
              <a:rPr lang="it-IT" sz="1600" dirty="0">
                <a:solidFill>
                  <a:prstClr val="black"/>
                </a:solidFill>
                <a:latin typeface="Calibri"/>
              </a:rPr>
              <a:t>La Misura prevede la suddivisione in due fasi: </a:t>
            </a:r>
          </a:p>
          <a:p>
            <a:pPr marL="0" lvl="2" algn="just"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marL="0" lvl="2" algn="just"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marL="942975" lvl="4" indent="-257175" algn="just" defTabSz="685800">
              <a:buFont typeface="+mj-lt"/>
              <a:buAutoNum type="arabicPeriod"/>
              <a:defRPr/>
            </a:pPr>
            <a:r>
              <a:rPr lang="it-IT" sz="1400" b="1" dirty="0">
                <a:solidFill>
                  <a:prstClr val="black"/>
                </a:solidFill>
                <a:latin typeface="Calibri"/>
              </a:rPr>
              <a:t>Avviso per l’adesione da parte dei Comuni lombardi (D.D.U.O.  n. 9137 del 26.06.2025)</a:t>
            </a:r>
          </a:p>
          <a:p>
            <a:pPr lvl="2" algn="just"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marL="942975" lvl="4" indent="-257175" algn="just" defTabSz="685800">
              <a:buFont typeface="+mj-lt"/>
              <a:buAutoNum type="arabicPeriod" startAt="2"/>
              <a:defRPr/>
            </a:pPr>
            <a:r>
              <a:rPr lang="it-IT" sz="1400" b="1" dirty="0">
                <a:solidFill>
                  <a:prstClr val="black"/>
                </a:solidFill>
                <a:latin typeface="Calibri"/>
              </a:rPr>
              <a:t>Avviso per la partecipazione delle famiglie (in apertura Autunno 2025)</a:t>
            </a:r>
          </a:p>
          <a:p>
            <a:pPr algn="ctr" defTabSz="685800">
              <a:defRPr/>
            </a:pPr>
            <a:endParaRPr lang="it-IT" altLang="it-IT" sz="1400" dirty="0">
              <a:solidFill>
                <a:prstClr val="black"/>
              </a:solidFill>
              <a:latin typeface="Calibri"/>
            </a:endParaRPr>
          </a:p>
          <a:p>
            <a:pPr algn="ctr" defTabSz="685800">
              <a:defRPr/>
            </a:pPr>
            <a:endParaRPr lang="it-IT" altLang="it-IT" sz="1600" dirty="0">
              <a:solidFill>
                <a:prstClr val="black"/>
              </a:solidFill>
              <a:latin typeface="Calibri"/>
            </a:endParaRPr>
          </a:p>
          <a:p>
            <a:pPr defTabSz="685800">
              <a:defRPr/>
            </a:pPr>
            <a:r>
              <a:rPr lang="it-IT" altLang="it-IT" sz="1600" dirty="0">
                <a:solidFill>
                  <a:prstClr val="black"/>
                </a:solidFill>
                <a:latin typeface="Calibri"/>
              </a:rPr>
              <a:t>I Comuni della Regione Lombardia, in forma singola o associata, possono manifestare interesse a partecipare all’iniziativa nei seguenti periodi:</a:t>
            </a:r>
          </a:p>
          <a:p>
            <a:pPr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algn="ctr" defTabSz="685800">
              <a:defRPr/>
            </a:pPr>
            <a:r>
              <a:rPr lang="it-IT" sz="1600" b="1" dirty="0"/>
              <a:t>I FINESTRA –</a:t>
            </a:r>
            <a:r>
              <a:rPr lang="it-IT" sz="1600" dirty="0"/>
              <a:t> </a:t>
            </a:r>
            <a:r>
              <a:rPr lang="it-IT" sz="1600" b="1" dirty="0">
                <a:solidFill>
                  <a:prstClr val="black"/>
                </a:solidFill>
                <a:latin typeface="Calibri"/>
              </a:rPr>
              <a:t>dal 1 luglio 2025 alle ore 12.00 fino al 31 luglio 2025 alle ore 12.00</a:t>
            </a:r>
          </a:p>
          <a:p>
            <a:pPr algn="ctr" defTabSz="685800">
              <a:defRPr/>
            </a:pPr>
            <a:endParaRPr lang="it-IT" sz="1600" b="1" dirty="0"/>
          </a:p>
          <a:p>
            <a:pPr algn="ctr" defTabSz="685800">
              <a:defRPr/>
            </a:pPr>
            <a:r>
              <a:rPr lang="it-IT" sz="1600" b="1" dirty="0"/>
              <a:t>II FINESTRA – dal </a:t>
            </a:r>
            <a:r>
              <a:rPr lang="it-IT" sz="1600" b="1" dirty="0">
                <a:solidFill>
                  <a:prstClr val="black"/>
                </a:solidFill>
                <a:latin typeface="Calibri"/>
              </a:rPr>
              <a:t>26 agosto 2025 alle ore 12.00 fino al 10 settembre 2025 alle ore 12.00</a:t>
            </a: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36C7D363-081A-25AC-84C6-4C1A55840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318" y="4828651"/>
            <a:ext cx="579170" cy="469433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43EA08AA-BAC2-DCB5-3658-C5076DA7D3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22" y="3349386"/>
            <a:ext cx="42675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22979-C631-4A0A-A920-E75F7B9F1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A89BB38-7611-B912-A3C4-5BD1468B1003}"/>
              </a:ext>
            </a:extLst>
          </p:cNvPr>
          <p:cNvSpPr txBox="1">
            <a:spLocks/>
          </p:cNvSpPr>
          <p:nvPr/>
        </p:nvSpPr>
        <p:spPr bwMode="auto">
          <a:xfrm>
            <a:off x="377073" y="401232"/>
            <a:ext cx="8418135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Requisiti Adesione Comuni Nidi Gratis Plus 25/26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– pag. 7 Avviso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86A2E"/>
              </a:solidFill>
              <a:effectLst/>
              <a:uLnTx/>
              <a:uFillTx/>
              <a:latin typeface="Calibri" panose="020F0502020204030204"/>
              <a:ea typeface="+mj-ea"/>
              <a:cs typeface="Helvetic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DDE9FBD-6E30-BB79-9709-EC61913DA664}"/>
              </a:ext>
            </a:extLst>
          </p:cNvPr>
          <p:cNvGrpSpPr/>
          <p:nvPr/>
        </p:nvGrpSpPr>
        <p:grpSpPr>
          <a:xfrm>
            <a:off x="294355" y="949501"/>
            <a:ext cx="8418135" cy="4890860"/>
            <a:chOff x="510872" y="1204025"/>
            <a:chExt cx="8211045" cy="5121244"/>
          </a:xfrm>
        </p:grpSpPr>
        <p:sp>
          <p:nvSpPr>
            <p:cNvPr id="41" name="Rectangle 46">
              <a:extLst>
                <a:ext uri="{FF2B5EF4-FFF2-40B4-BE49-F238E27FC236}">
                  <a16:creationId xmlns:a16="http://schemas.microsoft.com/office/drawing/2014/main" id="{1377A16E-469E-595B-E2F8-F98BC1E83018}"/>
                </a:ext>
              </a:extLst>
            </p:cNvPr>
            <p:cNvSpPr/>
            <p:nvPr/>
          </p:nvSpPr>
          <p:spPr bwMode="auto">
            <a:xfrm>
              <a:off x="510872" y="1932495"/>
              <a:ext cx="8211045" cy="4079329"/>
            </a:xfrm>
            <a:prstGeom prst="roundRect">
              <a:avLst/>
            </a:prstGeom>
            <a:solidFill>
              <a:schemeClr val="bg1">
                <a:alpha val="20000"/>
              </a:schemeClr>
            </a:solidFill>
            <a:ln w="285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Compartecipare alla spesa per i servizi per la prima infanzia (non è prevista una quota minima di compartecipazione):</a:t>
              </a:r>
            </a:p>
            <a:p>
              <a:pPr marL="897750" lvl="2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Se strutture comunali/in concessione: </a:t>
              </a:r>
              <a:r>
                <a:rPr lang="it-IT" sz="1600" dirty="0">
                  <a:solidFill>
                    <a:schemeClr val="tx1"/>
                  </a:solidFill>
                </a:rPr>
                <a:t>la compartecipazione è </a:t>
              </a:r>
              <a:r>
                <a:rPr lang="it-IT" sz="1600" b="1" dirty="0">
                  <a:solidFill>
                    <a:schemeClr val="tx1"/>
                  </a:solidFill>
                </a:rPr>
                <a:t>già</a:t>
              </a:r>
              <a:r>
                <a:rPr lang="it-IT" sz="1600" dirty="0">
                  <a:solidFill>
                    <a:schemeClr val="tx1"/>
                  </a:solidFill>
                </a:rPr>
                <a:t> </a:t>
              </a:r>
              <a:r>
                <a:rPr lang="it-IT" sz="1600" b="1" dirty="0">
                  <a:solidFill>
                    <a:schemeClr val="tx1"/>
                  </a:solidFill>
                </a:rPr>
                <a:t>garantita</a:t>
              </a:r>
            </a:p>
            <a:p>
              <a:pPr marL="897750" lvl="2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Se strutture private autorizzate convenzionate: il Comune deve </a:t>
              </a:r>
              <a:r>
                <a:rPr lang="it-IT" sz="1600" dirty="0">
                  <a:solidFill>
                    <a:schemeClr val="tx1"/>
                  </a:solidFill>
                </a:rPr>
                <a:t>partecipare al</a:t>
              </a:r>
            </a:p>
            <a:p>
              <a:pPr marL="897750" lvl="2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it-IT" sz="1600" dirty="0">
                  <a:solidFill>
                    <a:schemeClr val="tx1"/>
                  </a:solidFill>
                </a:rPr>
                <a:t>costo del servizio </a:t>
              </a:r>
              <a:r>
                <a:rPr lang="it-IT" sz="1600" b="1" dirty="0">
                  <a:solidFill>
                    <a:schemeClr val="tx1"/>
                  </a:solidFill>
                </a:rPr>
                <a:t>integrando con un’agevolazione la retta per la frequenza dell’utente a carico delle famiglie, </a:t>
              </a:r>
              <a:r>
                <a:rPr lang="it-IT" sz="1600" dirty="0">
                  <a:solidFill>
                    <a:schemeClr val="tx1"/>
                  </a:solidFill>
                </a:rPr>
                <a:t>in relazione alle fasce ISEE adottate</a:t>
              </a:r>
              <a:r>
                <a:rPr lang="it-IT" sz="1600" b="1" dirty="0">
                  <a:solidFill>
                    <a:schemeClr val="tx1"/>
                  </a:solidFill>
                </a:rPr>
                <a:t>, o garantire altre forme di compartecipazione </a:t>
              </a:r>
              <a:r>
                <a:rPr lang="it-IT" sz="1600" dirty="0">
                  <a:solidFill>
                    <a:schemeClr val="tx1"/>
                  </a:solidFill>
                </a:rPr>
                <a:t>opportunamente attestate tramite documentazione idonea da presentare in fase di adesione, che verrà valutata in sede istruttoria.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600" b="1" dirty="0">
                <a:solidFill>
                  <a:schemeClr val="tx1"/>
                </a:solidFill>
              </a:endParaRP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Adottare agevolazioni tariffarie, differenziate in base all’ISEE familiare – applicato secondo la normativa vigente (D.P.C.M. 05 dicembre 2013, n. 159) –</a:t>
              </a:r>
              <a:r>
                <a:rPr lang="it-IT" sz="1600" dirty="0">
                  <a:solidFill>
                    <a:schemeClr val="tx1"/>
                  </a:solidFill>
                </a:rPr>
                <a:t> per la frequenza dei bambini ai servizi per la prima infanzia.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600" dirty="0">
                <a:solidFill>
                  <a:schemeClr val="tx1"/>
                </a:solidFill>
              </a:endParaRP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Essere titolari</a:t>
              </a:r>
              <a:r>
                <a:rPr lang="it-IT" sz="1600" dirty="0">
                  <a:solidFill>
                    <a:schemeClr val="tx1"/>
                  </a:solidFill>
                </a:rPr>
                <a:t> in forma singola o associata </a:t>
              </a:r>
              <a:r>
                <a:rPr lang="it-IT" sz="1600" b="1" dirty="0">
                  <a:solidFill>
                    <a:schemeClr val="tx1"/>
                  </a:solidFill>
                </a:rPr>
                <a:t>di nidi e/o micro-nidi pubblici e/o di avere sottoscritto convenzioni,  sottoscritte da entrambe le parti, per l’annualità 2025-2026 per l’acquisto di posti in convenzione</a:t>
              </a:r>
              <a:r>
                <a:rPr lang="it-IT" sz="1600" dirty="0">
                  <a:solidFill>
                    <a:schemeClr val="tx1"/>
                  </a:solidFill>
                </a:rPr>
                <a:t> con asili nido e/o micro-nidi privati autorizzati.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600" dirty="0">
                <a:solidFill>
                  <a:schemeClr val="tx1"/>
                </a:solidFill>
              </a:endParaRP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dirty="0">
                  <a:solidFill>
                    <a:schemeClr val="tx1"/>
                  </a:solidFill>
                </a:rPr>
                <a:t>Non aver applicato </a:t>
              </a:r>
              <a:r>
                <a:rPr lang="it-IT" sz="1600" b="1" dirty="0">
                  <a:solidFill>
                    <a:schemeClr val="tx1"/>
                  </a:solidFill>
                </a:rPr>
                <a:t>per le famiglie con ISEE 0-20.000,00 e per le famiglie con ISEE 20.000,01-25.0000</a:t>
              </a:r>
              <a:r>
                <a:rPr lang="it-IT" sz="1600" dirty="0">
                  <a:solidFill>
                    <a:schemeClr val="tx1"/>
                  </a:solidFill>
                </a:rPr>
                <a:t> per l’annualità 2025-2026 aumenti di tariffe rispetto all’annualità 2024-2025, ad eccezione di </a:t>
              </a:r>
              <a:r>
                <a:rPr lang="it-IT" sz="1600" b="1" dirty="0">
                  <a:solidFill>
                    <a:schemeClr val="tx1"/>
                  </a:solidFill>
                </a:rPr>
                <a:t>aumenti della quota di retta a carico della famiglia contenuti entro il 7%.</a:t>
              </a: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010B1D0C-566A-DAD2-777D-F11CE737DE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430" y="3683524"/>
              <a:ext cx="4587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2">
              <a:extLst>
                <a:ext uri="{FF2B5EF4-FFF2-40B4-BE49-F238E27FC236}">
                  <a16:creationId xmlns:a16="http://schemas.microsoft.com/office/drawing/2014/main" id="{817D11A4-587E-30A6-0701-FC66BC7E88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430" y="120402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13">
              <a:extLst>
                <a:ext uri="{FF2B5EF4-FFF2-40B4-BE49-F238E27FC236}">
                  <a16:creationId xmlns:a16="http://schemas.microsoft.com/office/drawing/2014/main" id="{BDEA5DBE-5966-BD20-C6D7-F4D6B41F92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224" y="5868069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19">
              <a:extLst>
                <a:ext uri="{FF2B5EF4-FFF2-40B4-BE49-F238E27FC236}">
                  <a16:creationId xmlns:a16="http://schemas.microsoft.com/office/drawing/2014/main" id="{D8722FBC-2898-78D1-42EF-BB32024F55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430" y="4684779"/>
              <a:ext cx="455613" cy="45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5940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49B42D-72BB-E89F-9493-28DEC8B9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6</a:t>
            </a:fld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C992E1B-25C5-85C5-2885-E8DA2662C0E0}"/>
              </a:ext>
            </a:extLst>
          </p:cNvPr>
          <p:cNvSpPr txBox="1"/>
          <p:nvPr/>
        </p:nvSpPr>
        <p:spPr>
          <a:xfrm>
            <a:off x="706579" y="425543"/>
            <a:ext cx="7269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it-IT" altLang="it-IT" sz="2400" b="1" dirty="0">
                <a:solidFill>
                  <a:srgbClr val="086A2E"/>
                </a:solidFill>
                <a:latin typeface="Calibri" panose="020F0502020204030204"/>
                <a:ea typeface="+mj-ea"/>
              </a:rPr>
              <a:t>Caratteristiche della Misura Nidi Gratis Plus 2025/2026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2B51495-9D6B-1E70-4936-55C4A676AA3E}"/>
              </a:ext>
            </a:extLst>
          </p:cNvPr>
          <p:cNvSpPr txBox="1"/>
          <p:nvPr/>
        </p:nvSpPr>
        <p:spPr>
          <a:xfrm>
            <a:off x="515566" y="887208"/>
            <a:ext cx="8190690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2" indent="0" algn="just" defTabSz="3429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Misura esclude espressamente il pagamento da parte delle famiglie per la frequenza dei nidi e micro-nidi </a:t>
            </a:r>
            <a:r>
              <a:rPr kumimoji="0" lang="it-IT" altLang="it-IT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della quota di retta mensile aggiuntiva rispetto all’importo rimborsabile da INPS, i</a:t>
            </a: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 particolare: </a:t>
            </a:r>
          </a:p>
          <a:p>
            <a:pPr marL="0" marR="0" lvl="2" indent="0" algn="just" defTabSz="342900" rtl="0" eaLnBrk="1" fontAlgn="auto" latinLnBrk="0" hangingPunct="1">
              <a:buClrTx/>
              <a:buSzTx/>
              <a:buFontTx/>
              <a:buNone/>
              <a:tabLst/>
              <a:defRPr/>
            </a:pPr>
            <a:endParaRPr kumimoji="0" lang="it-IT" altLang="it-IT" sz="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lvl="2" indent="-171450" algn="just" defTabSz="342900">
              <a:buFont typeface="Arial" panose="020B0604020202020204" pitchFamily="34" charset="0"/>
              <a:buChar char="•"/>
              <a:defRPr/>
            </a:pP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 le famiglie con </a:t>
            </a:r>
            <a:r>
              <a:rPr kumimoji="0" lang="it-IT" altLang="it-IT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ISEE 0 – 20.000,00 </a:t>
            </a: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è escluso il pagamento dell’</a:t>
            </a:r>
            <a:r>
              <a:rPr kumimoji="0" lang="it-IT" altLang="it-IT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intera</a:t>
            </a: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altLang="it-IT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quota</a:t>
            </a: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mensile aggiuntiva rispetto all’importo rimborsabile da INPS; </a:t>
            </a:r>
          </a:p>
          <a:p>
            <a:pPr marL="171450" lvl="2" indent="-171450" algn="just" defTabSz="342900">
              <a:buFont typeface="Arial" panose="020B0604020202020204" pitchFamily="34" charset="0"/>
              <a:buChar char="•"/>
              <a:defRPr/>
            </a:pPr>
            <a:endParaRPr kumimoji="0" lang="it-IT" altLang="it-IT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lvl="2" indent="-171450" algn="just" defTabSz="342900">
              <a:buFont typeface="Arial" panose="020B0604020202020204" pitchFamily="34" charset="0"/>
              <a:buChar char="•"/>
              <a:defRPr/>
            </a:pP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 le famiglie con </a:t>
            </a:r>
            <a:r>
              <a:rPr kumimoji="0" lang="it-IT" altLang="it-IT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ISEE 20.000,01- 25.000,00 </a:t>
            </a:r>
            <a:r>
              <a:rPr kumimoji="0" lang="it-IT" alt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è escluso il pagamento della quota di retta mensile fino a un </a:t>
            </a:r>
            <a:r>
              <a:rPr kumimoji="0" lang="it-IT" altLang="it-IT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massimo di € 100,00 mensili.</a:t>
            </a: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C0CEDE41-2875-070A-1CCE-3613B89D03D3}"/>
              </a:ext>
            </a:extLst>
          </p:cNvPr>
          <p:cNvSpPr/>
          <p:nvPr/>
        </p:nvSpPr>
        <p:spPr bwMode="auto">
          <a:xfrm>
            <a:off x="437744" y="2648930"/>
            <a:ext cx="8426442" cy="391212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0" lvl="2" algn="just" defTabSz="685800">
              <a:defRPr/>
            </a:pPr>
            <a:r>
              <a:rPr lang="it-IT" altLang="it-IT" b="1" dirty="0">
                <a:solidFill>
                  <a:srgbClr val="086A2E"/>
                </a:solidFill>
                <a:latin typeface="Calibri" panose="020F0502020204030204"/>
                <a:ea typeface="+mj-ea"/>
              </a:rPr>
              <a:t>Esempio di alcune possibili casistiche</a:t>
            </a:r>
            <a:endParaRPr lang="it-IT" sz="1100" dirty="0">
              <a:solidFill>
                <a:prstClr val="black"/>
              </a:solidFill>
              <a:latin typeface="Calibri"/>
            </a:endParaRPr>
          </a:p>
          <a:p>
            <a:pPr marL="228600" indent="-228600" algn="l">
              <a:buFont typeface="+mj-lt"/>
              <a:buAutoNum type="alphaLcParenR"/>
            </a:pPr>
            <a:r>
              <a:rPr lang="it-IT" sz="1200" i="0" u="none" strike="noStrike" baseline="0" dirty="0">
                <a:latin typeface="+mj-lt"/>
              </a:rPr>
              <a:t>Famiglia con un solo minore, nato in anni diversi dal 2024 o 2025, ISEE minorenni pari a € 15.000,00, e retta mensile pari a € 800,00, senza costi aggiuntivi. </a:t>
            </a:r>
            <a:r>
              <a:rPr lang="it-IT" sz="1200" b="1" i="0" u="none" strike="noStrike" baseline="0" dirty="0">
                <a:latin typeface="+mj-lt"/>
              </a:rPr>
              <a:t>La misura regionale prevede il rimborso dell’intera quota di retta eccedente il contributo INPS, ovvero: € 800,00 - € 272,73 =€ 527,27.</a:t>
            </a:r>
          </a:p>
          <a:p>
            <a:pPr marL="228600" indent="-228600" algn="l">
              <a:buFont typeface="+mj-lt"/>
              <a:buAutoNum type="alphaLcParenR"/>
            </a:pPr>
            <a:endParaRPr lang="it-IT" sz="1200" i="0" u="none" strike="noStrike" baseline="0" dirty="0">
              <a:latin typeface="+mj-lt"/>
            </a:endParaRPr>
          </a:p>
          <a:p>
            <a:pPr marL="228600" indent="-228600" algn="l">
              <a:buFont typeface="+mj-lt"/>
              <a:buAutoNum type="alphaLcParenR"/>
            </a:pPr>
            <a:r>
              <a:rPr lang="it-IT" sz="1200" i="0" u="none" strike="noStrike" baseline="0" dirty="0">
                <a:latin typeface="+mj-lt"/>
              </a:rPr>
              <a:t>Famiglia con minore nato dopo il 1° gennaio 2024 che frequenta il nido e ISEE minorenni pari a € 15.000,00, e retta mensile pari a € 800,00, senza costi aggiuntivi. </a:t>
            </a:r>
            <a:r>
              <a:rPr lang="it-IT" sz="1200" b="1" i="0" u="none" strike="noStrike" baseline="0" dirty="0">
                <a:latin typeface="+mj-lt"/>
              </a:rPr>
              <a:t>La misura regionale prevede il rimborso dell’intera quota di retta eccedente il contributo INPS maggiorato per il figlio nato dopo il !° gennaio 2024, ovvero: € 800,00 - € 327,27 = € 472,73.</a:t>
            </a:r>
          </a:p>
          <a:p>
            <a:pPr marL="228600" indent="-228600" algn="l">
              <a:buFont typeface="+mj-lt"/>
              <a:buAutoNum type="alphaLcParenR"/>
            </a:pPr>
            <a:endParaRPr lang="it-IT" sz="1200" i="0" u="none" strike="noStrike" baseline="0" dirty="0">
              <a:latin typeface="+mj-lt"/>
            </a:endParaRPr>
          </a:p>
          <a:p>
            <a:pPr marL="228600" indent="-228600" algn="l">
              <a:buFont typeface="+mj-lt"/>
              <a:buAutoNum type="alphaLcParenR"/>
            </a:pPr>
            <a:r>
              <a:rPr lang="it-IT" sz="1200" i="0" u="none" strike="noStrike" baseline="0" dirty="0">
                <a:latin typeface="+mj-lt"/>
              </a:rPr>
              <a:t>Famiglia con un solo minore, nato in anni diversi dal 2024 o 2025, ISEE minorenni pari a € 23.000,00, e retta mensile pari a € 800,00, senza costi aggiuntivi. La misura regionale prevede il rimborso della quota di retta eccedente il contributo INPS entro un massimale di € 100 mensili per fascia ISEE superiore a 20,000,01</a:t>
            </a:r>
            <a:r>
              <a:rPr lang="it-IT" sz="1200" b="1" i="0" u="none" strike="noStrike" baseline="0" dirty="0">
                <a:latin typeface="+mj-lt"/>
              </a:rPr>
              <a:t>; la famiglia ha diritto al rimborso massimo di € 100 mensili, ovvero: € 800,00 - € 272,73 = € 527,27 di cui € 100 saranno a carico di Regione Lombardia e € 427,27 a carico della famiglia</a:t>
            </a:r>
          </a:p>
          <a:p>
            <a:pPr marL="228600" indent="-228600" algn="l">
              <a:buFont typeface="+mj-lt"/>
              <a:buAutoNum type="alphaLcParenR"/>
            </a:pPr>
            <a:endParaRPr lang="it-IT" sz="1200" i="0" u="none" strike="noStrike" baseline="0" dirty="0">
              <a:latin typeface="+mj-lt"/>
            </a:endParaRPr>
          </a:p>
          <a:p>
            <a:pPr marL="228600" indent="-228600" algn="l">
              <a:buFont typeface="+mj-lt"/>
              <a:buAutoNum type="alphaLcParenR"/>
            </a:pPr>
            <a:r>
              <a:rPr lang="it-IT" sz="1200" i="0" u="none" strike="noStrike" baseline="0" dirty="0">
                <a:latin typeface="+mj-lt"/>
              </a:rPr>
              <a:t>Famiglia con </a:t>
            </a:r>
            <a:r>
              <a:rPr lang="it-IT" sz="1200" b="0" i="0" u="none" strike="noStrike" baseline="0" dirty="0">
                <a:latin typeface="+mj-lt"/>
              </a:rPr>
              <a:t>minore nato dopo il 1° gennaio 2024 che frequenta il nido e ISEE minorenni pari a € 23.000,00, e retta mensile pari a € 800,00, senza costi aggiuntivi. La misura regionale prevede il rimborso della quota di retta eccedente il contributo INPS maggiorato, per il figlio nato dopo il 1° gennaio 2024, entro un massimale di € 100 mensili per fascia ISEE superiore a 20,000,01; </a:t>
            </a:r>
            <a:r>
              <a:rPr lang="it-IT" sz="1200" b="1" i="0" u="none" strike="noStrike" baseline="0" dirty="0">
                <a:latin typeface="+mj-lt"/>
              </a:rPr>
              <a:t>la famiglia ha diritto al rimborso massimo di € 100 mensili, ovvero: € 800,00 - € 327,27 = € 472,73, di cui € 100 saranno a carico di Regione Lombardia e 372,73 a carico della famiglia</a:t>
            </a:r>
            <a:r>
              <a:rPr lang="it-IT" sz="1800" b="1" i="0" u="none" strike="noStrike" baseline="0" dirty="0">
                <a:latin typeface="CIDFont+F2"/>
              </a:rPr>
              <a:t>.</a:t>
            </a:r>
            <a:endParaRPr lang="it-IT" sz="1200" b="1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090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40217-EB3E-A5D9-DD07-C1E8AE6AB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74DC9-6461-FECB-F57C-F7159A3B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B035DAD-0E34-6A05-03E9-F19DE5867628}"/>
              </a:ext>
            </a:extLst>
          </p:cNvPr>
          <p:cNvSpPr txBox="1">
            <a:spLocks/>
          </p:cNvSpPr>
          <p:nvPr/>
        </p:nvSpPr>
        <p:spPr bwMode="auto">
          <a:xfrm>
            <a:off x="329939" y="401232"/>
            <a:ext cx="8446416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Documenti adesione Comuni Nidi Gratis Plus 25/26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– pag. 13 Avviso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86A2E"/>
              </a:solidFill>
              <a:effectLst/>
              <a:uLnTx/>
              <a:uFillTx/>
              <a:latin typeface="Calibri" panose="020F0502020204030204"/>
              <a:ea typeface="+mj-ea"/>
              <a:cs typeface="Helvetica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371CD2A-2257-B390-2523-97C829D6A007}"/>
              </a:ext>
            </a:extLst>
          </p:cNvPr>
          <p:cNvSpPr txBox="1"/>
          <p:nvPr/>
        </p:nvSpPr>
        <p:spPr>
          <a:xfrm>
            <a:off x="461914" y="938272"/>
            <a:ext cx="818246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it-IT" sz="1400" b="1" i="0" u="none" strike="noStrike" baseline="0" dirty="0">
                <a:latin typeface="CIDFont+F2"/>
              </a:rPr>
              <a:t>la </a:t>
            </a:r>
            <a:r>
              <a:rPr lang="it-IT" sz="1400" b="1" i="0" u="none" strike="noStrike" baseline="0" dirty="0">
                <a:latin typeface="CIDFont+F3"/>
              </a:rPr>
              <a:t>Delibera di Giunta Comunale </a:t>
            </a:r>
            <a:r>
              <a:rPr lang="it-IT" sz="1400" b="1" i="0" u="none" strike="noStrike" baseline="0" dirty="0">
                <a:latin typeface="CIDFont+F2"/>
              </a:rPr>
              <a:t>che manifesta la volontà dell’Ente di partecipare alla Misura Nidi Gratis Plus 2025/2026</a:t>
            </a:r>
            <a:r>
              <a:rPr lang="it-IT" sz="1400" b="0" i="0" u="none" strike="noStrike" baseline="0" dirty="0">
                <a:latin typeface="CIDFont+F2"/>
              </a:rPr>
              <a:t> nel rispetto delle condizioni e degli obblighi previsti dalla D.G.R. n. 4593 del 23/06/2025 e dal presente Avviso;</a:t>
            </a:r>
          </a:p>
          <a:p>
            <a:pPr marL="342900" indent="-342900" algn="l">
              <a:buFont typeface="+mj-lt"/>
              <a:buAutoNum type="arabicPeriod"/>
            </a:pPr>
            <a:endParaRPr lang="it-IT" sz="1400" b="0" i="0" u="none" strike="noStrike" baseline="0" dirty="0">
              <a:latin typeface="CIDFont+F2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t-IT" sz="1400" b="1" i="0" u="none" strike="noStrike" baseline="0" dirty="0">
                <a:latin typeface="CIDFont+F3"/>
              </a:rPr>
              <a:t>le convenzioni in essere con strutture diverse da quelle a titolarità pubblica</a:t>
            </a:r>
            <a:r>
              <a:rPr lang="it-IT" sz="1400" b="0" i="0" u="none" strike="noStrike" baseline="0" dirty="0">
                <a:latin typeface="CIDFont+F3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1400" b="0" i="0" u="none" strike="noStrike" baseline="0" dirty="0">
                <a:latin typeface="CIDFont+F2"/>
              </a:rPr>
              <a:t>debitamente </a:t>
            </a:r>
            <a:r>
              <a:rPr lang="it-IT" sz="1400" b="0" i="0" u="none" strike="noStrike" baseline="0" dirty="0">
                <a:latin typeface="CIDFont+F3"/>
              </a:rPr>
              <a:t>sottoscritte da entrambi le parti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1400" b="0" i="0" u="none" strike="noStrike" baseline="0" dirty="0">
                <a:latin typeface="CIDFont+F2"/>
              </a:rPr>
              <a:t>avere una </a:t>
            </a:r>
            <a:r>
              <a:rPr lang="it-IT" sz="1400" b="0" i="0" u="none" strike="noStrike" baseline="0" dirty="0">
                <a:latin typeface="CIDFont+F3"/>
              </a:rPr>
              <a:t>durata che copra l’intero anno educativo </a:t>
            </a:r>
            <a:r>
              <a:rPr lang="it-IT" sz="1400" b="0" i="0" u="none" strike="noStrike" baseline="0" dirty="0">
                <a:latin typeface="CIDFont+F2"/>
              </a:rPr>
              <a:t>(o che se ne preveda il rinnovo)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1400" b="0" i="0" u="none" strike="noStrike" baseline="0" dirty="0">
                <a:latin typeface="CIDFont+F2"/>
              </a:rPr>
              <a:t>dichiarare esplicitamente </a:t>
            </a:r>
            <a:r>
              <a:rPr lang="it-IT" sz="1400" b="0" i="0" u="none" strike="noStrike" baseline="0" dirty="0">
                <a:latin typeface="CIDFont+F3"/>
              </a:rPr>
              <a:t>il numero dei posti acquistati in convenzione;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it-IT" sz="1400" b="0" i="0" u="none" strike="noStrike" baseline="0" dirty="0">
              <a:latin typeface="CIDFont+F3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t-IT" sz="1400" b="1" i="0" u="none" strike="noStrike" baseline="0" dirty="0">
                <a:latin typeface="CIDFont+F2"/>
              </a:rPr>
              <a:t>la </a:t>
            </a:r>
            <a:r>
              <a:rPr lang="it-IT" sz="1400" b="1" i="0" u="none" strike="noStrike" baseline="0" dirty="0">
                <a:latin typeface="CIDFont+F3"/>
              </a:rPr>
              <a:t>Deliberazione di approvazione delle Tariffe o Documento equivalente</a:t>
            </a:r>
            <a:r>
              <a:rPr lang="it-IT" sz="1400" b="1" i="0" u="none" strike="noStrike" baseline="0" dirty="0">
                <a:latin typeface="CIDFont+F2"/>
              </a:rPr>
              <a:t>, con evidenze delle tariffe al netto del contributo comunale e differenziate su base ISEE</a:t>
            </a:r>
            <a:r>
              <a:rPr lang="it-IT" sz="1400" b="0" i="0" u="none" strike="noStrike" baseline="0" dirty="0">
                <a:latin typeface="CIDFont+F2"/>
              </a:rPr>
              <a:t>: nella delibera devono essere </a:t>
            </a:r>
            <a:r>
              <a:rPr lang="it-IT" sz="1400" b="1" i="0" u="none" strike="noStrike" baseline="0" dirty="0">
                <a:latin typeface="CIDFont+F2"/>
              </a:rPr>
              <a:t>indicate chiaramente le rette dovute dalle famiglie </a:t>
            </a:r>
            <a:r>
              <a:rPr lang="it-IT" sz="1400" b="0" i="0" u="none" strike="noStrike" baseline="0" dirty="0">
                <a:latin typeface="CIDFont+F2"/>
              </a:rPr>
              <a:t>(al netto del contributo comunale) </a:t>
            </a:r>
            <a:r>
              <a:rPr lang="it-IT" sz="1400" b="1" i="0" u="none" strike="noStrike" baseline="0" dirty="0">
                <a:latin typeface="CIDFont+F2"/>
              </a:rPr>
              <a:t>differenziate sulla base dell’Isee </a:t>
            </a:r>
            <a:r>
              <a:rPr lang="it-IT" sz="1400" b="0" i="0" u="none" strike="noStrike" baseline="0" dirty="0">
                <a:latin typeface="CIDFont+F2"/>
              </a:rPr>
              <a:t>(differenziazione per fasce oppure per progressione lineare; in questo caso, specificare la formula per il calcolo);</a:t>
            </a:r>
          </a:p>
          <a:p>
            <a:pPr marL="342900" indent="-342900" algn="l">
              <a:buFont typeface="+mj-lt"/>
              <a:buAutoNum type="arabicPeriod"/>
            </a:pPr>
            <a:endParaRPr lang="it-IT" sz="1400" b="0" i="0" u="none" strike="noStrike" baseline="0" dirty="0">
              <a:latin typeface="CIDFont+F2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t-IT" sz="1400" b="0" i="0" u="none" strike="noStrike" baseline="0" dirty="0">
                <a:latin typeface="CIDFont+F2"/>
              </a:rPr>
              <a:t>la </a:t>
            </a:r>
            <a:r>
              <a:rPr lang="it-IT" sz="1400" b="1" i="0" u="none" strike="noStrike" baseline="0" dirty="0">
                <a:latin typeface="CIDFont+F2"/>
              </a:rPr>
              <a:t>copia del Regolamento comunale di funzionamento del nido o Carta dei Servizi </a:t>
            </a:r>
            <a:r>
              <a:rPr lang="it-IT" sz="1400" b="0" i="0" u="none" strike="noStrike" baseline="0" dirty="0">
                <a:latin typeface="CIDFont+F2"/>
              </a:rPr>
              <a:t>o altro documento analogo;</a:t>
            </a:r>
          </a:p>
          <a:p>
            <a:pPr marL="342900" indent="-342900" algn="l">
              <a:buFont typeface="+mj-lt"/>
              <a:buAutoNum type="arabicPeriod"/>
            </a:pPr>
            <a:endParaRPr lang="it-IT" sz="1400" b="0" i="0" u="none" strike="noStrike" baseline="0" dirty="0">
              <a:latin typeface="CIDFont+F2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t-IT" sz="1400" b="1" i="0" u="none" strike="noStrike" baseline="0" dirty="0">
                <a:latin typeface="CIDFont+F2"/>
              </a:rPr>
              <a:t>l’atto per la nomina del responsabile del trattamento dei dati personali</a:t>
            </a:r>
            <a:r>
              <a:rPr lang="it-IT" sz="1400" b="0" i="0" u="none" strike="noStrike" baseline="0" dirty="0">
                <a:latin typeface="CIDFont+F2"/>
              </a:rPr>
              <a:t>, debitamente compilato in ogni sua parte e firmato elettronicamente dal legale rappresentante o suo delegato (scaricabile dal bando online); </a:t>
            </a:r>
          </a:p>
          <a:p>
            <a:pPr marL="342900" indent="-342900" algn="l">
              <a:buFont typeface="+mj-lt"/>
              <a:buAutoNum type="arabicPeriod"/>
            </a:pPr>
            <a:endParaRPr lang="it-IT" sz="1400" dirty="0">
              <a:latin typeface="CIDFont+F2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t-IT" sz="1400" b="1" i="0" u="none" strike="noStrike" baseline="0" dirty="0">
                <a:latin typeface="CIDFont+F2"/>
              </a:rPr>
              <a:t>eventuale delega del rappresentante legale </a:t>
            </a:r>
            <a:r>
              <a:rPr lang="it-IT" sz="1400" b="0" i="0" u="none" strike="noStrike" baseline="0" dirty="0">
                <a:latin typeface="CIDFont+F2"/>
              </a:rPr>
              <a:t>a soggetto delegato per tutte le fasi relative alla misura Nidi Gratis Plus 2025-2026, </a:t>
            </a:r>
            <a:r>
              <a:rPr lang="it-IT" sz="1400" b="1" i="0" u="none" strike="noStrike" baseline="0" dirty="0">
                <a:latin typeface="CIDFont+F2"/>
              </a:rPr>
              <a:t>unitamente ai documenti di identità di delegato e delegante.</a:t>
            </a:r>
            <a:endParaRPr lang="it-IT" sz="1400" dirty="0">
              <a:latin typeface="CIDFont+F2"/>
            </a:endParaRPr>
          </a:p>
        </p:txBody>
      </p:sp>
    </p:spTree>
    <p:extLst>
      <p:ext uri="{BB962C8B-B14F-4D97-AF65-F5344CB8AC3E}">
        <p14:creationId xmlns:p14="http://schemas.microsoft.com/office/powerpoint/2010/main" val="2417660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DBB05-119D-FCDB-5E1F-AD1A14429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C2967-0833-7444-B295-07E7BF882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08013F3-467A-4494-6F7B-35F70B2F8EC7}"/>
              </a:ext>
            </a:extLst>
          </p:cNvPr>
          <p:cNvSpPr txBox="1">
            <a:spLocks/>
          </p:cNvSpPr>
          <p:nvPr/>
        </p:nvSpPr>
        <p:spPr bwMode="auto">
          <a:xfrm>
            <a:off x="329939" y="401232"/>
            <a:ext cx="8446416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Dati da inserire per ciascuna struttura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– pag. 13 Avviso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86A2E"/>
              </a:solidFill>
              <a:effectLst/>
              <a:uLnTx/>
              <a:uFillTx/>
              <a:latin typeface="Calibri" panose="020F0502020204030204"/>
              <a:ea typeface="+mj-ea"/>
              <a:cs typeface="Helvetica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FC40B9E-8F4E-2947-8779-50EE0A1D204D}"/>
              </a:ext>
            </a:extLst>
          </p:cNvPr>
          <p:cNvSpPr txBox="1"/>
          <p:nvPr/>
        </p:nvSpPr>
        <p:spPr>
          <a:xfrm>
            <a:off x="560438" y="919416"/>
            <a:ext cx="808394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/>
              <a:t>In fase di adesione, dovranno essere indicate per ogni struttura candidata, per entrambe le fasce Isee: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/>
              <a:t>la retta complessiva prevista;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/>
              <a:t>la retta a carico della famiglia, comprensiva del Bonus Inps e al netto dell’eventuale contributo comunale;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1600" dirty="0"/>
              <a:t>la quota di retta a carico del Comune, obbligatoria per le sole strutture convenzionate private, eventuale per le strutture comunali e per le strutture comunali in concessione.</a:t>
            </a:r>
          </a:p>
          <a:p>
            <a:endParaRPr lang="it-IT" sz="1600" dirty="0"/>
          </a:p>
          <a:p>
            <a:endParaRPr lang="it-IT" sz="1600" dirty="0"/>
          </a:p>
          <a:p>
            <a:r>
              <a:rPr lang="it-IT" sz="1600" b="1" dirty="0"/>
              <a:t>Gli importi dichiarati a sistema devono essere riferiti esclusivamente alla retta per la frequenza del bambino al nido e non possono includere eventuali costi aggiuntivi (</a:t>
            </a:r>
            <a:r>
              <a:rPr lang="it-IT" sz="1600" b="1" dirty="0" err="1"/>
              <a:t>pre</a:t>
            </a:r>
            <a:r>
              <a:rPr lang="it-IT" sz="1600" b="1" dirty="0"/>
              <a:t>-iscrizione, iscrizione, mensa </a:t>
            </a:r>
            <a:r>
              <a:rPr lang="it-IT" sz="1600" b="1" dirty="0" err="1"/>
              <a:t>etc</a:t>
            </a:r>
            <a:r>
              <a:rPr lang="it-IT" sz="1600" b="1" dirty="0"/>
              <a:t>) se non ricompresi all’interno della retta.</a:t>
            </a:r>
          </a:p>
          <a:p>
            <a:endParaRPr lang="it-IT" sz="1600" dirty="0"/>
          </a:p>
          <a:p>
            <a:r>
              <a:rPr lang="it-IT" sz="1600" b="1" dirty="0"/>
              <a:t>Tutti gli importi indicati devono trovare effettiva corrispondenza nella documentazione allegata a sistema.</a:t>
            </a:r>
            <a:endParaRPr lang="it-IT" sz="1600" b="1" dirty="0">
              <a:latin typeface="CIDFont+F2"/>
            </a:endParaRPr>
          </a:p>
        </p:txBody>
      </p:sp>
    </p:spTree>
    <p:extLst>
      <p:ext uri="{BB962C8B-B14F-4D97-AF65-F5344CB8AC3E}">
        <p14:creationId xmlns:p14="http://schemas.microsoft.com/office/powerpoint/2010/main" val="174594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90CE46EA-4A20-39D6-FDDD-060923441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" y="234949"/>
            <a:ext cx="8639631" cy="6388099"/>
          </a:xfrm>
          <a:prstGeom prst="rect">
            <a:avLst/>
          </a:prstGeom>
          <a:solidFill>
            <a:srgbClr val="2E663E">
              <a:alpha val="44000"/>
            </a:srgb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itchFamily="2" charset="77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F01BA-C68C-1164-A67D-2C0CEC524BF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AF1C03C5-1127-4CEA-BE61-DA4736CB1052}"/>
              </a:ext>
            </a:extLst>
          </p:cNvPr>
          <p:cNvSpPr txBox="1">
            <a:spLocks/>
          </p:cNvSpPr>
          <p:nvPr/>
        </p:nvSpPr>
        <p:spPr>
          <a:xfrm>
            <a:off x="1362320" y="2754722"/>
            <a:ext cx="7300913" cy="1348555"/>
          </a:xfrm>
          <a:prstGeom prst="rect">
            <a:avLst/>
          </a:prstGeom>
          <a:ln>
            <a:noFill/>
          </a:ln>
          <a:effectLst/>
        </p:spPr>
        <p:txBody>
          <a:bodyPr vert="horz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ts val="64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b="1" kern="1200" baseline="0">
                <a:solidFill>
                  <a:srgbClr val="086A2E"/>
                </a:solidFill>
                <a:latin typeface="Helvetica"/>
                <a:ea typeface="+mn-ea"/>
                <a:cs typeface="Helvetica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6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</a:rPr>
              <a:t>NIDI GRATIS PLUS 2024/2025</a:t>
            </a:r>
          </a:p>
          <a:p>
            <a:pPr marL="0" marR="0" lvl="0" indent="0" algn="l" defTabSz="914400" rtl="0" eaLnBrk="1" fontAlgn="auto" latinLnBrk="0" hangingPunct="1">
              <a:lnSpc>
                <a:spcPts val="6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</a:rPr>
              <a:t>Risultati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471429-0DA6-4D36-9FDB-700494B4DDE2}"/>
              </a:ext>
            </a:extLst>
          </p:cNvPr>
          <p:cNvSpPr txBox="1"/>
          <p:nvPr/>
        </p:nvSpPr>
        <p:spPr>
          <a:xfrm>
            <a:off x="263452" y="2382559"/>
            <a:ext cx="1308238" cy="209288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3000" b="1" i="0" u="none" strike="noStrike" kern="1200" cap="none" spc="0" normalizeH="0" baseline="0" noProof="0" dirty="0">
                <a:ln w="28575">
                  <a:noFill/>
                  <a:prstDash val="solid"/>
                </a:ln>
                <a:solidFill>
                  <a:prstClr val="whit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</a:t>
            </a:r>
            <a:endParaRPr kumimoji="0" lang="it-IT" sz="10800" b="0" i="0" u="none" strike="noStrike" kern="1200" cap="none" spc="0" normalizeH="0" baseline="0" noProof="0" dirty="0">
              <a:ln w="28575">
                <a:noFill/>
                <a:prstDash val="solid"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947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10FCD84F0A524CB14319F6828F12B0" ma:contentTypeVersion="4" ma:contentTypeDescription="Creare un nuovo documento." ma:contentTypeScope="" ma:versionID="eab39e27ac8770167bd1124e882cd633">
  <xsd:schema xmlns:xsd="http://www.w3.org/2001/XMLSchema" xmlns:xs="http://www.w3.org/2001/XMLSchema" xmlns:p="http://schemas.microsoft.com/office/2006/metadata/properties" xmlns:ns2="0bb1e1de-145d-49ff-81a0-a56406a91f78" targetNamespace="http://schemas.microsoft.com/office/2006/metadata/properties" ma:root="true" ma:fieldsID="ce6447f9998a5714acf1abc1bf5e34a5" ns2:_="">
    <xsd:import namespace="0bb1e1de-145d-49ff-81a0-a56406a91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1e1de-145d-49ff-81a0-a56406a91f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CB19F1-2D37-4507-BC1B-2C259F5B14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4E9DE2-C92E-4E55-BC0C-9FACF88090C4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0bb1e1de-145d-49ff-81a0-a56406a91f78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D95275F-EF2F-4C92-94CD-B0F21ED5692D}">
  <ds:schemaRefs>
    <ds:schemaRef ds:uri="0bb1e1de-145d-49ff-81a0-a56406a91f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1688</Words>
  <Application>Microsoft Office PowerPoint</Application>
  <PresentationFormat>Presentazione su schermo (4:3)</PresentationFormat>
  <Paragraphs>123</Paragraphs>
  <Slides>10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CIDFont+F2</vt:lpstr>
      <vt:lpstr>CIDFont+F3</vt:lpstr>
      <vt:lpstr>Courier New</vt:lpstr>
      <vt:lpstr>Helvetica</vt:lpstr>
      <vt:lpstr>Titillium Web</vt:lpstr>
      <vt:lpstr>Wingdings</vt:lpstr>
      <vt:lpstr>Custom Design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**</dc:creator>
  <cp:lastModifiedBy>Ileana De Laurentiis</cp:lastModifiedBy>
  <cp:revision>31</cp:revision>
  <cp:lastPrinted>2024-07-03T16:57:02Z</cp:lastPrinted>
  <dcterms:created xsi:type="dcterms:W3CDTF">2015-10-29T09:08:29Z</dcterms:created>
  <dcterms:modified xsi:type="dcterms:W3CDTF">2025-07-04T10:19:25Z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0x0101000C10FCD84F0A524CB14319F6828F12B0</vt:lpwstr>
  </property>
</Properties>
</file>